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79" r:id="rId5"/>
    <p:sldMasterId id="2147483701" r:id="rId6"/>
    <p:sldMasterId id="2147483725" r:id="rId7"/>
    <p:sldMasterId id="2147483737" r:id="rId8"/>
    <p:sldMasterId id="2147483759" r:id="rId9"/>
    <p:sldMasterId id="2147483771" r:id="rId10"/>
  </p:sldMasterIdLst>
  <p:notesMasterIdLst>
    <p:notesMasterId r:id="rId32"/>
  </p:notesMasterIdLst>
  <p:sldIdLst>
    <p:sldId id="279" r:id="rId11"/>
    <p:sldId id="286" r:id="rId12"/>
    <p:sldId id="282" r:id="rId13"/>
    <p:sldId id="261" r:id="rId14"/>
    <p:sldId id="285" r:id="rId15"/>
    <p:sldId id="287" r:id="rId16"/>
    <p:sldId id="262" r:id="rId17"/>
    <p:sldId id="264" r:id="rId18"/>
    <p:sldId id="265" r:id="rId19"/>
    <p:sldId id="266" r:id="rId20"/>
    <p:sldId id="268" r:id="rId21"/>
    <p:sldId id="269" r:id="rId22"/>
    <p:sldId id="270" r:id="rId23"/>
    <p:sldId id="271" r:id="rId24"/>
    <p:sldId id="272" r:id="rId25"/>
    <p:sldId id="273" r:id="rId26"/>
    <p:sldId id="278" r:id="rId27"/>
    <p:sldId id="290" r:id="rId28"/>
    <p:sldId id="274" r:id="rId29"/>
    <p:sldId id="291" r:id="rId30"/>
    <p:sldId id="275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B944"/>
    <a:srgbClr val="DD213C"/>
    <a:srgbClr val="BA0000"/>
    <a:srgbClr val="F2C811"/>
    <a:srgbClr val="3E7698"/>
    <a:srgbClr val="3A6E8E"/>
    <a:srgbClr val="5C97BC"/>
    <a:srgbClr val="85B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6B5B2-5403-4FD0-9F82-A1118D0A3F7E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02110-F6CE-4B13-A52E-F26AA9248C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30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110-F6CE-4B13-A52E-F26AA9248C7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17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802110-F6CE-4B13-A52E-F26AA9248C7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47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8AD0B-6C6B-402D-A980-2241BFCCD05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00E8D-3913-4E17-B75A-168E864D1A3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8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4400" y="892800"/>
            <a:ext cx="2435400" cy="50832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19545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9" y="2472845"/>
            <a:ext cx="3410627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39" y="21097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5307" y="3783199"/>
            <a:ext cx="3636269" cy="10191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107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"/>
            <a:ext cx="45720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36503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88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9600" y="1713600"/>
            <a:ext cx="4579200" cy="34488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19545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7097" y="2833431"/>
            <a:ext cx="2705732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07097" y="3955431"/>
            <a:ext cx="2622547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666" y="4235210"/>
            <a:ext cx="2706163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064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3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63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80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9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28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02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6588125" y="5516563"/>
            <a:ext cx="936625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D22A3-B266-49E4-A546-D58A2101E0B7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0E7C8-46D5-4367-A350-A35B08C6B87B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88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58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611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49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98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92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3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8AD0B-6C6B-402D-A980-2241BFCCD05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00E8D-3913-4E17-B75A-168E864D1A3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80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8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8795" y="2074736"/>
            <a:ext cx="6686636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8795" y="31659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8263" y="3686176"/>
            <a:ext cx="6242447" cy="899785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28005856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7600" y="1"/>
            <a:ext cx="35064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9" y="2472845"/>
            <a:ext cx="3410627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39" y="21097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5307" y="3783199"/>
            <a:ext cx="3636269" cy="10191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2149796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8" y="2295928"/>
            <a:ext cx="6495956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40" y="1946038"/>
            <a:ext cx="4507880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9286915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3400" y="1"/>
            <a:ext cx="60606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3001749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892" y="2063632"/>
            <a:ext cx="2280658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92" y="3429000"/>
            <a:ext cx="2235965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/>
        </p:nvSpPr>
        <p:spPr>
          <a:xfrm>
            <a:off x="3083400" y="1"/>
            <a:ext cx="60606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2581365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57296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990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8795" y="2074736"/>
            <a:ext cx="6686636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8795" y="31659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8263" y="3686176"/>
            <a:ext cx="6242447" cy="899785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15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30285494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"/>
            <a:ext cx="45720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82016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3557983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4400" y="892800"/>
            <a:ext cx="2435400" cy="50832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19545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9" y="2472845"/>
            <a:ext cx="3410627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39" y="21097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5307" y="3783199"/>
            <a:ext cx="3636269" cy="10191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48585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"/>
            <a:ext cx="45720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36503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6299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9600" y="1713600"/>
            <a:ext cx="4579200" cy="34488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19545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7097" y="2833431"/>
            <a:ext cx="2705732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07097" y="3955431"/>
            <a:ext cx="2622547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666" y="4235210"/>
            <a:ext cx="2706163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52271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BC427-424D-4F50-B66A-B99D21EA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3FBE44-D0F6-4D5E-893C-F19632D1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2898EE-D5AE-442F-86B7-14E985B0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DEDDD3-6FE2-4767-9D17-F08F51DF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8AAD9-4825-47C4-AB84-25F62460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74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7D40B-BDBD-488F-A982-C9985337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1109A-E0F1-40FB-A784-9C51DA16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17E5F1-9463-459B-8B86-2712912B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5AACD4-1BA2-450A-BDD1-1355E45E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03E087-DA16-43FD-B202-466DFA4B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559FE-E061-471C-A9E0-E25C04867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B110AA-F322-4FE2-A68C-73B58B78E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17F86E-02F4-4942-90F5-1F05F310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9DE0D1-69E3-4E47-8B9F-37878256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8C639-7295-4F2B-93DE-064ABAD9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08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8898D-47ED-4F71-B0F4-625A2024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775BFF-EE52-4222-9626-6832C76D4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6D480A-E175-4173-A51F-173F6C7DB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B71A38-9F81-414F-8A60-F9304061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2E45F5-F3AD-4A2C-B639-110C2618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CFC801-1863-46DC-8D77-831FD38F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136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3E89B-44AB-4ECF-8D4C-EA60DE8A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32E9D-386A-4C32-95BD-56B9008BC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0A0C77-C790-4D38-8C13-560A10D1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DC62A1-0ABD-4DCC-B109-79216FAD9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E5F31A-73DB-4EF0-A0E6-F808927A2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2C48F0-E880-4E80-BC86-A0EDDCED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B7B650-02B5-48CE-A578-FF42956A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A3ACC4-B4A0-4EC7-865F-4C1D7676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2082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FAC08-59B0-409D-92CB-A964CB8B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DAA4968-E87F-42E1-8F71-046DC89B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E69315-9A0C-4434-A9C8-28E0C9B1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153CDC-C0D9-4529-8262-3C9180C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4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7600" y="1"/>
            <a:ext cx="35064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9" y="2472845"/>
            <a:ext cx="3410627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39" y="2109725"/>
            <a:ext cx="2622547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5307" y="3783199"/>
            <a:ext cx="3636269" cy="101914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3603068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5431F3-2957-4D17-9554-7F8A923B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1E7AD8-F572-4FAE-8564-F4F7B4E4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CE67A5-CF71-44A8-BD4F-6B0D804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04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0A173-7633-4C7A-9986-3779CE7F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33E93-555E-4B97-A367-9CE20296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7214E5-31FC-432F-9C1A-621DD04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43D7C1-1AEC-4351-A071-D6CC54EC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C652F9-C54F-477F-B642-85889293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B1A61-2AED-497B-8A77-5D21B867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32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31A88-2999-44EB-B0D4-7F4DDEC4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F74B6D-98DF-4350-96AE-955F76AC1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E79018-945A-4CBD-8FBD-A60FE204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BC17E-41F9-47E4-84A9-CE3D4391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AAFF6D-C42F-49E7-BB7A-DECC9EF3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B14FCE-2EFD-44D2-A155-19C954C9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916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2CF40-38FD-474E-860B-31178D2C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E7C045-F0E2-45BE-BDA6-0D607C209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BCC4CD-A3B0-46AF-9C60-3C88F02A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C1D59-39FC-48AB-84D9-FF54DA69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8236-EC64-4ED0-BC80-0C98B405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0685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32DC90-C69E-465C-B38B-77F18A98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1D5C63-2549-4D4C-AED2-367FA9A66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6B403D-2F60-4AAC-99DD-7629F666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90BB37-8AFE-4F79-AB8B-CC8C93B5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7BF82-64A4-47E8-97DE-4F24F102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731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BC427-424D-4F50-B66A-B99D21EA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3FBE44-D0F6-4D5E-893C-F19632D1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2898EE-D5AE-442F-86B7-14E985B0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DEDDD3-6FE2-4767-9D17-F08F51DFC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8AAD9-4825-47C4-AB84-25F62460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916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7D40B-BDBD-488F-A982-C9985337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61109A-E0F1-40FB-A784-9C51DA16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17E5F1-9463-459B-8B86-2712912B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5AACD4-1BA2-450A-BDD1-1355E45E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03E087-DA16-43FD-B202-466DFA4B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522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559FE-E061-471C-A9E0-E25C04867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B110AA-F322-4FE2-A68C-73B58B78E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17F86E-02F4-4942-90F5-1F05F3100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9DE0D1-69E3-4E47-8B9F-37878256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A8C639-7295-4F2B-93DE-064ABAD9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169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8898D-47ED-4F71-B0F4-625A2024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775BFF-EE52-4222-9626-6832C76D4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6D480A-E175-4173-A51F-173F6C7DB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B71A38-9F81-414F-8A60-F9304061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2E45F5-F3AD-4A2C-B639-110C2618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CFC801-1863-46DC-8D77-831FD38F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267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3E89B-44AB-4ECF-8D4C-EA60DE8A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32E9D-386A-4C32-95BD-56B9008BC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0A0C77-C790-4D38-8C13-560A10D1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DC62A1-0ABD-4DCC-B109-79216FAD9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E5F31A-73DB-4EF0-A0E6-F808927A2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2C48F0-E880-4E80-BC86-A0EDDCED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B7B650-02B5-48CE-A578-FF42956A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4A3ACC4-B4A0-4EC7-865F-4C1D7676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3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0558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25838" y="2295928"/>
            <a:ext cx="6495956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5840" y="1946038"/>
            <a:ext cx="4507880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7070951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FAC08-59B0-409D-92CB-A964CB8B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DAA4968-E87F-42E1-8F71-046DC89B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E69315-9A0C-4434-A9C8-28E0C9B1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153CDC-C0D9-4529-8262-3C9180C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8203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5431F3-2957-4D17-9554-7F8A923B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1E7AD8-F572-4FAE-8564-F4F7B4E4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CCE67A5-CF71-44A8-BD4F-6B0D804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1324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0A173-7633-4C7A-9986-3779CE7F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33E93-555E-4B97-A367-9CE20296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7214E5-31FC-432F-9C1A-621DD04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43D7C1-1AEC-4351-A071-D6CC54EC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C652F9-C54F-477F-B642-85889293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B1A61-2AED-497B-8A77-5D21B867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091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31A88-2999-44EB-B0D4-7F4DDEC4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DF74B6D-98DF-4350-96AE-955F76AC1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E79018-945A-4CBD-8FBD-A60FE2041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64BC17E-41F9-47E4-84A9-CE3D43917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AAFF6D-C42F-49E7-BB7A-DECC9EF3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B14FCE-2EFD-44D2-A155-19C954C9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802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2CF40-38FD-474E-860B-31178D2C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E7C045-F0E2-45BE-BDA6-0D607C209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BCC4CD-A3B0-46AF-9C60-3C88F02A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C1D59-39FC-48AB-84D9-FF54DA69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B8236-EC64-4ED0-BC80-0C98B405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019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32DC90-C69E-465C-B38B-77F18A98F6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1D5C63-2549-4D4C-AED2-367FA9A66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6B403D-2F60-4AAC-99DD-7629F666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90BB37-8AFE-4F79-AB8B-CC8C93B5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17BF82-64A4-47E8-97DE-4F24F102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33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3400" y="1"/>
            <a:ext cx="60606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3001749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892" y="2063632"/>
            <a:ext cx="2280658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92" y="3429000"/>
            <a:ext cx="2235965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/>
        </p:nvSpPr>
        <p:spPr>
          <a:xfrm>
            <a:off x="3083400" y="1"/>
            <a:ext cx="60606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66318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572962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772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1"/>
            <a:ext cx="4572000" cy="6858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no ícone para adicionar uma imagem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14" y="5652000"/>
            <a:ext cx="1337487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2233" y="2324513"/>
            <a:ext cx="6617149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62232" y="1880046"/>
            <a:ext cx="5481638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317553" y="2782016"/>
            <a:ext cx="1367759" cy="16804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788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320166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9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Retângulo 2"/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0C94A0-40CB-4DCC-9F59-E4CAB594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999CA-2555-43E8-98EC-6A1BC475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0D81BA-9694-45C2-9192-E608A7D33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DD7E54-6A13-4374-ACA9-0D131A077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86C2F-45D4-44C4-839C-5602000F8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6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F367C8-C8BA-43B7-9A2E-555E9A273B26}" type="datetimeFigureOut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6FA1E0-A4B9-4BBB-AA23-E0CFFED0D7F9}" type="slidenum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/>
          <p:cNvSpPr/>
          <p:nvPr userDrawn="1"/>
        </p:nvSpPr>
        <p:spPr>
          <a:xfrm>
            <a:off x="6443663" y="5516563"/>
            <a:ext cx="1081087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Retângulo 2"/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3" name="Retângulo 2"/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7C38867-BE22-4620-B298-F53503363BAB}"/>
              </a:ext>
            </a:extLst>
          </p:cNvPr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2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0056497-5C74-4AFE-9423-8551D9148243}"/>
              </a:ext>
            </a:extLst>
          </p:cNvPr>
          <p:cNvCxnSpPr/>
          <p:nvPr userDrawn="1"/>
        </p:nvCxnSpPr>
        <p:spPr>
          <a:xfrm>
            <a:off x="0" y="692150"/>
            <a:ext cx="91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2CFE763D-9A78-4979-A531-D54005A2039D}"/>
              </a:ext>
            </a:extLst>
          </p:cNvPr>
          <p:cNvSpPr/>
          <p:nvPr userDrawn="1"/>
        </p:nvSpPr>
        <p:spPr>
          <a:xfrm>
            <a:off x="6443663" y="5516563"/>
            <a:ext cx="1081087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2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4E8330-8B9E-4FE7-A44A-CAC51181BA3B}"/>
              </a:ext>
            </a:extLst>
          </p:cNvPr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8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297E394-1197-4DB4-9C4A-BF71BFDA3D6F}"/>
              </a:ext>
            </a:extLst>
          </p:cNvPr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58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0C94A0-40CB-4DCC-9F59-E4CAB594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999CA-2555-43E8-98EC-6A1BC475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0D81BA-9694-45C2-9192-E608A7D33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2648DE-FAAD-4307-ABDD-C2F149779E71}" type="datetimeFigureOut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03/08/2023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DD7E54-6A13-4374-ACA9-0D131A077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86C2F-45D4-44C4-839C-5602000F8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01C199-F48F-4529-991C-68F4C9ED8D3F}" type="slidenum">
              <a:rPr lang="pt-BR" smtClean="0">
                <a:solidFill>
                  <a:prstClr val="black">
                    <a:tint val="75000"/>
                  </a:prstClr>
                </a:solidFill>
                <a:latin typeface="Myriad Pro Light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  <a:latin typeface="Myriad Pro Light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F4A94D-F9FB-48F4-9A4E-A84F6151F5B0}"/>
              </a:ext>
            </a:extLst>
          </p:cNvPr>
          <p:cNvSpPr/>
          <p:nvPr userDrawn="1"/>
        </p:nvSpPr>
        <p:spPr>
          <a:xfrm>
            <a:off x="900113" y="6021388"/>
            <a:ext cx="10795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1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microsoft.com/office/2007/relationships/hdphoto" Target="../media/hdphoto9.wdp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2.wdp"/><Relationship Id="rId5" Type="http://schemas.openxmlformats.org/officeDocument/2006/relationships/image" Target="../media/image46.png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3.wdp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microsoft.com/office/2007/relationships/hdphoto" Target="../media/hdphoto14.wdp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microsoft.com/office/2007/relationships/hdphoto" Target="../media/hdphoto1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microsoft.com/office/2007/relationships/hdphoto" Target="../media/hdphoto16.wdp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microsoft.com/office/2007/relationships/hdphoto" Target="../media/hdphoto18.wdp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2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microsoft.com/office/2007/relationships/hdphoto" Target="../media/hdphoto19.wdp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hyperlink" Target="mailto:douglas.dreis@sp.senai.b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1.wdp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em Vindo Photos - Free &amp;amp; Royalty-Free Stock Photos from Dreamstime">
            <a:extLst>
              <a:ext uri="{FF2B5EF4-FFF2-40B4-BE49-F238E27FC236}">
                <a16:creationId xmlns:a16="http://schemas.microsoft.com/office/drawing/2014/main" id="{BD981BE0-2316-442B-BB73-81ADB3FD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9812" l="10000" r="90000">
                        <a14:foregroundMark x1="78375" y1="55910" x2="84375" y2="62101"/>
                        <a14:foregroundMark x1="84375" y1="62101" x2="86125" y2="71670"/>
                        <a14:foregroundMark x1="86125" y1="71670" x2="81125" y2="91932"/>
                        <a14:foregroundMark x1="81125" y1="91932" x2="76000" y2="98499"/>
                        <a14:foregroundMark x1="76000" y1="98499" x2="69000" y2="98687"/>
                        <a14:foregroundMark x1="69000" y1="98687" x2="63125" y2="95310"/>
                        <a14:foregroundMark x1="63125" y1="95310" x2="64875" y2="86304"/>
                        <a14:foregroundMark x1="64875" y1="86304" x2="64125" y2="85366"/>
                        <a14:foregroundMark x1="85125" y1="97373" x2="86625" y2="99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-77510"/>
            <a:ext cx="8064897" cy="537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0" b="17504"/>
          <a:stretch/>
        </p:blipFill>
        <p:spPr>
          <a:xfrm>
            <a:off x="6150144" y="3850410"/>
            <a:ext cx="2862436" cy="56957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 rot="16200000">
            <a:off x="-77935" y="2318295"/>
            <a:ext cx="7688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err="1"/>
              <a:t>Nov</a:t>
            </a:r>
            <a:r>
              <a:rPr lang="pt-BR" sz="1050" dirty="0"/>
              <a:t>/2020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58B750F-2F21-4D34-8603-338984292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5085184"/>
            <a:ext cx="3418492" cy="168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00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endParaRPr lang="pt-BR" altLang="pt-BR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pt-BR" altLang="pt-BR" sz="20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Instrutor:</a:t>
            </a:r>
          </a:p>
          <a:p>
            <a:pPr algn="l">
              <a:lnSpc>
                <a:spcPct val="120000"/>
              </a:lnSpc>
            </a:pPr>
            <a:endParaRPr lang="pt-BR" altLang="pt-BR" sz="2000" b="1" dirty="0">
              <a:solidFill>
                <a:schemeClr val="bg2">
                  <a:lumMod val="50000"/>
                </a:schemeClr>
              </a:solidFill>
              <a:latin typeface="Verdana" pitchFamily="34" charset="0"/>
              <a:ea typeface="Verdan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Prof. Douglas dos Reis</a:t>
            </a:r>
          </a:p>
          <a:p>
            <a:pPr algn="l">
              <a:lnSpc>
                <a:spcPct val="120000"/>
              </a:lnSpc>
            </a:pPr>
            <a:r>
              <a:rPr lang="pt-BR" altLang="pt-BR" sz="2000" dirty="0" err="1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Licen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. em Computação</a:t>
            </a:r>
          </a:p>
          <a:p>
            <a:pPr algn="l">
              <a:lnSpc>
                <a:spcPct val="120000"/>
              </a:lnSpc>
            </a:pP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Eng. de Front-</a:t>
            </a:r>
            <a:r>
              <a:rPr lang="pt-BR" altLang="pt-BR" sz="2000" dirty="0" err="1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End</a:t>
            </a:r>
            <a:endParaRPr lang="pt-BR" altLang="pt-BR" sz="2000" dirty="0">
              <a:solidFill>
                <a:schemeClr val="bg2">
                  <a:lumMod val="50000"/>
                </a:schemeClr>
              </a:solidFill>
              <a:latin typeface="Verdana" pitchFamily="34" charset="0"/>
              <a:ea typeface="Verdana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Certificação de Oracle Java </a:t>
            </a:r>
            <a:r>
              <a:rPr lang="pt-BR" altLang="pt-BR" sz="2000" dirty="0" err="1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fundecions</a:t>
            </a:r>
            <a:endParaRPr lang="pt-BR" altLang="pt-BR" sz="2000" dirty="0">
              <a:solidFill>
                <a:schemeClr val="bg2">
                  <a:lumMod val="50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15C550-823A-4114-AD97-78C00CD63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8D9A995-9E4C-4700-9A50-2A2E6FE3FF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7"/>
          <a:stretch/>
        </p:blipFill>
        <p:spPr>
          <a:xfrm flipH="1">
            <a:off x="6150144" y="1837161"/>
            <a:ext cx="2862436" cy="15438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E70708-AAB9-4F9C-BCCF-76AC9AC12439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4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367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FIC – Formação Inicial e Continuada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7525" y="1196752"/>
            <a:ext cx="8568951" cy="17666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profissionais já atuantes ou em busca de inserção qualificada no mercado de trabalho. 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Cursos de capacitação: </a:t>
            </a:r>
          </a:p>
          <a:p>
            <a:pPr marL="1428750" lvl="2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Iniciação; Qualificação; Aperfeiçoamento; Especialização.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Ofertas sob medidas para empresas ou para profissionais interessados.</a:t>
            </a:r>
            <a:endParaRPr lang="en-US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 descr="Laborató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5976664" cy="28876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746CE3-2576-471B-8EA7-EA81BAC78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25ECCE4-0B06-4925-826D-09E4BA47C470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97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3314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OFERTA DE CURSOS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0825" y="908050"/>
            <a:ext cx="853281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4"/>
            <a:endParaRPr lang="pt-BR" altLang="pt-BR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4"/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  Total              </a:t>
            </a:r>
            <a:r>
              <a:rPr lang="pt-BR" altLang="pt-BR" sz="24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92 Cursos</a:t>
            </a:r>
            <a:endParaRPr lang="pt-BR" altLang="pt-BR" sz="2400" dirty="0"/>
          </a:p>
          <a:p>
            <a:pPr marL="2171700" lvl="4" indent="-342900">
              <a:buFont typeface="Wingdings" pitchFamily="2" charset="2"/>
              <a:buChar char="ü"/>
            </a:pPr>
            <a:endParaRPr lang="pt-BR" altLang="pt-BR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Automação  (10)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Automobilística  (13)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Eletroeletrônica (16)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Gestão  (7)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Logística (5)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Manutenção Mecânica (3)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Metalmecânica  (15)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Metalurgia (7)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Segurança do Trabalho (5)</a:t>
            </a:r>
          </a:p>
          <a:p>
            <a:pPr marL="2171700" lvl="4" indent="-342900">
              <a:buFont typeface="Wingdings" pitchFamily="2" charset="2"/>
              <a:buChar char="ü"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Tecnologia da Informação (12)			</a:t>
            </a:r>
          </a:p>
          <a:p>
            <a:pPr marL="2171700" lvl="4" indent="-342900">
              <a:buFont typeface="Wingdings" pitchFamily="2" charset="2"/>
              <a:buNone/>
            </a:pPr>
            <a:r>
              <a:rPr lang="pt-BR" altLang="pt-BR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	   </a:t>
            </a:r>
            <a:r>
              <a:rPr lang="pt-BR" altLang="pt-BR" sz="2400" dirty="0"/>
              <a:t>	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5" y="1340768"/>
            <a:ext cx="666001" cy="35016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233DD85-A447-4263-B5C6-709E70D12CBD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17D884-CD20-4A08-9E63-566D2C2EA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8526"/>
            <a:ext cx="1773803" cy="7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9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65712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COMUNICAÇÃO – Entre o Docente e o Aluno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938275" y="1478728"/>
            <a:ext cx="48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Alinhe sua expectativa com o docente no primeiro dia de aula.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C0C4BBE-9CC1-4C3E-A4B4-CA8A9C698661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434" name="Picture 2" descr="O Google Analytics, Dashboard, Análise De Negócios png transparente grátis">
            <a:extLst>
              <a:ext uri="{FF2B5EF4-FFF2-40B4-BE49-F238E27FC236}">
                <a16:creationId xmlns:a16="http://schemas.microsoft.com/office/drawing/2014/main" id="{9A37699D-2297-41C1-8AFC-567C3A33D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222" y1="72167" x2="46111" y2="80167"/>
                        <a14:foregroundMark x1="39111" y1="72000" x2="54778" y2="71333"/>
                        <a14:foregroundMark x1="54778" y1="71333" x2="65667" y2="72667"/>
                        <a14:foregroundMark x1="67667" y1="73833" x2="67778" y2="55833"/>
                        <a14:foregroundMark x1="68556" y1="74667" x2="68333" y2="58000"/>
                        <a14:foregroundMark x1="69444" y1="75500" x2="69000" y2="56833"/>
                        <a14:foregroundMark x1="69000" y1="56833" x2="69000" y2="56833"/>
                        <a14:foregroundMark x1="70222" y1="76167" x2="69222" y2="57000"/>
                        <a14:foregroundMark x1="40890" y1="79612" x2="44889" y2="81833"/>
                        <a14:foregroundMark x1="44889" y1="81833" x2="50556" y2="81667"/>
                        <a14:foregroundMark x1="50556" y1="81667" x2="54778" y2="82167"/>
                        <a14:foregroundMark x1="76889" y1="16000" x2="77667" y2="12167"/>
                        <a14:foregroundMark x1="70111" y1="11000" x2="71222" y2="14333"/>
                        <a14:foregroundMark x1="40222" y1="82167" x2="46222" y2="82000"/>
                        <a14:foregroundMark x1="46222" y1="82000" x2="47889" y2="82000"/>
                        <a14:foregroundMark x1="38778" y1="82000" x2="50556" y2="82000"/>
                        <a14:backgroundMark x1="54556" y1="78167" x2="69556" y2="86000"/>
                        <a14:backgroundMark x1="39000" y1="84391" x2="39000" y2="86833"/>
                        <a14:backgroundMark x1="39000" y1="77000" x2="39000" y2="81477"/>
                        <a14:backgroundMark x1="40000" y1="76333" x2="40000" y2="76333"/>
                        <a14:backgroundMark x1="79556" y1="94333" x2="79556" y2="94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77" r="17512"/>
          <a:stretch/>
        </p:blipFill>
        <p:spPr bwMode="auto">
          <a:xfrm>
            <a:off x="494880" y="494741"/>
            <a:ext cx="2128027" cy="2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Expectativas, necessidades, desejos e algo mais - Manufatura em Foco">
            <a:extLst>
              <a:ext uri="{FF2B5EF4-FFF2-40B4-BE49-F238E27FC236}">
                <a16:creationId xmlns:a16="http://schemas.microsoft.com/office/drawing/2014/main" id="{86A4C394-1C6A-439E-9008-DF4A65544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95925" l="9827" r="89740">
                        <a14:foregroundMark x1="34249" y1="50784" x2="25578" y2="36050"/>
                        <a14:foregroundMark x1="25578" y1="36050" x2="25289" y2="20063"/>
                        <a14:foregroundMark x1="25289" y1="20063" x2="32225" y2="11285"/>
                        <a14:foregroundMark x1="32225" y1="11285" x2="38584" y2="19122"/>
                        <a14:foregroundMark x1="38584" y1="19122" x2="37283" y2="35737"/>
                        <a14:foregroundMark x1="37283" y1="35737" x2="35694" y2="17555"/>
                        <a14:foregroundMark x1="35694" y1="17555" x2="45665" y2="17241"/>
                        <a14:foregroundMark x1="45665" y1="17241" x2="52746" y2="24138"/>
                        <a14:foregroundMark x1="52746" y1="24138" x2="60983" y2="24138"/>
                        <a14:foregroundMark x1="60983" y1="24138" x2="67197" y2="36364"/>
                        <a14:foregroundMark x1="67197" y1="36364" x2="67630" y2="53918"/>
                        <a14:foregroundMark x1="67630" y1="53918" x2="64017" y2="38558"/>
                        <a14:foregroundMark x1="64017" y1="38558" x2="67197" y2="20690"/>
                        <a14:foregroundMark x1="67197" y1="20690" x2="69798" y2="38245"/>
                        <a14:foregroundMark x1="69798" y1="38245" x2="62717" y2="21630"/>
                        <a14:foregroundMark x1="62717" y1="21630" x2="69798" y2="15361"/>
                        <a14:foregroundMark x1="69798" y1="15361" x2="72688" y2="34796"/>
                        <a14:foregroundMark x1="72688" y1="34796" x2="71532" y2="41066"/>
                        <a14:foregroundMark x1="44220" y1="12853" x2="59249" y2="9404"/>
                        <a14:foregroundMark x1="59249" y1="9404" x2="74277" y2="16614"/>
                        <a14:foregroundMark x1="74277" y1="16614" x2="74277" y2="55486"/>
                        <a14:foregroundMark x1="74277" y1="55486" x2="67052" y2="60815"/>
                        <a14:foregroundMark x1="67052" y1="60815" x2="66908" y2="60815"/>
                        <a14:foregroundMark x1="76590" y1="14107" x2="70520" y2="16614"/>
                        <a14:foregroundMark x1="34827" y1="51411" x2="40896" y2="51411"/>
                        <a14:foregroundMark x1="39017" y1="95925" x2="47977" y2="95925"/>
                        <a14:foregroundMark x1="47977" y1="95925" x2="60549" y2="93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03" r="15493"/>
          <a:stretch/>
        </p:blipFill>
        <p:spPr bwMode="auto">
          <a:xfrm>
            <a:off x="117291" y="1817532"/>
            <a:ext cx="3168352" cy="209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Segurando as pessoas duvidam, dúvida, negócios png | PNGEgg">
            <a:extLst>
              <a:ext uri="{FF2B5EF4-FFF2-40B4-BE49-F238E27FC236}">
                <a16:creationId xmlns:a16="http://schemas.microsoft.com/office/drawing/2014/main" id="{67A5B811-EEEF-4C4F-B1C0-D6FAF95E3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33" b="90000" l="10000" r="90000">
                        <a14:foregroundMark x1="48444" y1="36500" x2="52778" y2="67000"/>
                        <a14:foregroundMark x1="51667" y1="37500" x2="54333" y2="46000"/>
                        <a14:foregroundMark x1="54333" y1="46000" x2="52556" y2="63833"/>
                        <a14:foregroundMark x1="52556" y1="63833" x2="52222" y2="64000"/>
                        <a14:foregroundMark x1="48111" y1="50833" x2="43889" y2="59167"/>
                        <a14:foregroundMark x1="43889" y1="59167" x2="48556" y2="64667"/>
                        <a14:foregroundMark x1="48556" y1="64667" x2="48000" y2="54667"/>
                        <a14:foregroundMark x1="48000" y1="54667" x2="46111" y2="48667"/>
                        <a14:foregroundMark x1="46222" y1="33167" x2="50111" y2="33667"/>
                        <a14:foregroundMark x1="49444" y1="22167" x2="52667" y2="14167"/>
                        <a14:foregroundMark x1="52667" y1="14167" x2="51444" y2="9833"/>
                        <a14:foregroundMark x1="45556" y1="11167" x2="46778" y2="23833"/>
                        <a14:foregroundMark x1="46778" y1="23833" x2="51667" y2="14667"/>
                        <a14:foregroundMark x1="51667" y1="14667" x2="52889" y2="15333"/>
                        <a14:foregroundMark x1="42171" y1="11299" x2="43778" y2="25333"/>
                        <a14:foregroundMark x1="43000" y1="9000" x2="55444" y2="8333"/>
                        <a14:foregroundMark x1="55444" y1="8333" x2="57778" y2="19167"/>
                        <a14:foregroundMark x1="57778" y1="19167" x2="57111" y2="23167"/>
                        <a14:foregroundMark x1="42138" y1="13191" x2="44444" y2="27667"/>
                        <a14:foregroundMark x1="57778" y1="9333" x2="55222" y2="35833"/>
                        <a14:foregroundMark x1="41222" y1="9333" x2="42000" y2="17167"/>
                        <a14:foregroundMark x1="41556" y1="8500" x2="49111" y2="10167"/>
                        <a14:foregroundMark x1="58444" y1="8667" x2="57778" y2="21667"/>
                        <a14:foregroundMark x1="78889" y1="26833" x2="78889" y2="26833"/>
                        <a14:backgroundMark x1="59889" y1="24000" x2="61667" y2="31500"/>
                        <a14:backgroundMark x1="59222" y1="22833" x2="60333" y2="25667"/>
                        <a14:backgroundMark x1="40333" y1="8333" x2="40312" y2="9535"/>
                        <a14:backgroundMark x1="40667" y1="25500" x2="39556" y2="30667"/>
                        <a14:backgroundMark x1="40889" y1="23667" x2="41333" y2="2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05" t="7072" r="28307" b="12289"/>
          <a:stretch/>
        </p:blipFill>
        <p:spPr bwMode="auto">
          <a:xfrm>
            <a:off x="6143958" y="3328439"/>
            <a:ext cx="2769805" cy="352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E659426-75CB-4019-8AE4-066D818C565C}"/>
              </a:ext>
            </a:extLst>
          </p:cNvPr>
          <p:cNvSpPr/>
          <p:nvPr/>
        </p:nvSpPr>
        <p:spPr>
          <a:xfrm>
            <a:off x="1571958" y="468677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3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Tire todas as dúvidas ao longo do curso.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35C6BB-E071-416B-9690-9490DBE80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8526"/>
            <a:ext cx="1773803" cy="7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6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3469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FREQUÊNCIA E APROVEITAMENTO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68526"/>
            <a:ext cx="1773803" cy="760201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2" y="2618801"/>
            <a:ext cx="8424936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pt-BR" sz="3000" b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 </a:t>
            </a:r>
            <a:r>
              <a:rPr lang="pt-BR" sz="3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frequência</a:t>
            </a:r>
            <a:r>
              <a:rPr lang="pt-BR" sz="3000" b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 o </a:t>
            </a:r>
            <a:r>
              <a:rPr lang="pt-BR" sz="3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cumprimento</a:t>
            </a:r>
            <a:r>
              <a:rPr lang="pt-BR" sz="3000" b="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3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do horário </a:t>
            </a:r>
            <a:r>
              <a:rPr lang="pt-BR" sz="3000" b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nas aulas, contribuem para o melhor </a:t>
            </a:r>
            <a:r>
              <a:rPr lang="pt-BR" sz="3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aproveitamento</a:t>
            </a:r>
            <a:r>
              <a:rPr lang="pt-BR" sz="3000" b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do curso!!!</a:t>
            </a:r>
          </a:p>
        </p:txBody>
      </p:sp>
      <p:pic>
        <p:nvPicPr>
          <p:cNvPr id="2" name="Picture 2" descr="Laranjeiras - Núcleo de Educação desponta nos índices de frequência Escolar">
            <a:extLst>
              <a:ext uri="{FF2B5EF4-FFF2-40B4-BE49-F238E27FC236}">
                <a16:creationId xmlns:a16="http://schemas.microsoft.com/office/drawing/2014/main" id="{CBEEF874-8E09-4767-B2A9-BB3686F6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857" y1="30500" x2="34429" y2="58500"/>
                        <a14:foregroundMark x1="31143" y1="29500" x2="35143" y2="39500"/>
                        <a14:foregroundMark x1="39000" y1="40250" x2="41000" y2="39000"/>
                        <a14:foregroundMark x1="38857" y1="35750" x2="40571" y2="34500"/>
                        <a14:foregroundMark x1="33571" y1="35000" x2="40857" y2="51250"/>
                        <a14:foregroundMark x1="40857" y1="51250" x2="41000" y2="63500"/>
                        <a14:foregroundMark x1="20714" y1="41000" x2="18714" y2="62250"/>
                        <a14:foregroundMark x1="18714" y1="62250" x2="21143" y2="78250"/>
                        <a14:foregroundMark x1="19000" y1="64500" x2="19286" y2="43500"/>
                        <a14:foregroundMark x1="19286" y1="43500" x2="36429" y2="30000"/>
                        <a14:foregroundMark x1="30143" y1="37500" x2="31143" y2="60750"/>
                        <a14:foregroundMark x1="19286" y1="39500" x2="29857" y2="30000"/>
                        <a14:foregroundMark x1="29857" y1="30000" x2="41143" y2="37250"/>
                        <a14:foregroundMark x1="41143" y1="37250" x2="43571" y2="40750"/>
                        <a14:foregroundMark x1="33429" y1="26250" x2="38571" y2="33500"/>
                        <a14:foregroundMark x1="34286" y1="26500" x2="40571" y2="31500"/>
                        <a14:foregroundMark x1="41857" y1="36500" x2="42000" y2="39000"/>
                        <a14:foregroundMark x1="63143" y1="22500" x2="71714" y2="17500"/>
                        <a14:foregroundMark x1="62714" y1="30000" x2="67000" y2="53500"/>
                        <a14:foregroundMark x1="65714" y1="37250" x2="69571" y2="23250"/>
                        <a14:foregroundMark x1="66143" y1="17750" x2="63143" y2="16750"/>
                        <a14:foregroundMark x1="25286" y1="84000" x2="56000" y2="80750"/>
                        <a14:foregroundMark x1="56000" y1="80750" x2="71143" y2="82750"/>
                        <a14:foregroundMark x1="22143" y1="43750" x2="22571" y2="70500"/>
                        <a14:foregroundMark x1="22571" y1="70500" x2="29000" y2="8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" y="802692"/>
            <a:ext cx="3428565" cy="19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ndimento escolar - Knoow">
            <a:extLst>
              <a:ext uri="{FF2B5EF4-FFF2-40B4-BE49-F238E27FC236}">
                <a16:creationId xmlns:a16="http://schemas.microsoft.com/office/drawing/2014/main" id="{C6F3B294-CACC-4D4D-BF3F-AB276C89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9541" l="0" r="96104">
                        <a14:foregroundMark x1="23810" y1="83028" x2="9957" y2="72936"/>
                        <a14:foregroundMark x1="9957" y1="72936" x2="5195" y2="55505"/>
                        <a14:foregroundMark x1="5195" y1="55505" x2="18615" y2="18807"/>
                        <a14:foregroundMark x1="18615" y1="18807" x2="35498" y2="11009"/>
                        <a14:foregroundMark x1="35498" y1="11009" x2="55844" y2="12844"/>
                        <a14:foregroundMark x1="55844" y1="12844" x2="72294" y2="19725"/>
                        <a14:foregroundMark x1="72294" y1="19725" x2="80519" y2="34862"/>
                        <a14:foregroundMark x1="80519" y1="34862" x2="85281" y2="52752"/>
                        <a14:foregroundMark x1="85281" y1="52752" x2="82251" y2="72018"/>
                        <a14:foregroundMark x1="82251" y1="72018" x2="86580" y2="32569"/>
                        <a14:foregroundMark x1="86580" y1="32569" x2="56710" y2="9633"/>
                        <a14:foregroundMark x1="56710" y1="9633" x2="40693" y2="5505"/>
                        <a14:foregroundMark x1="40693" y1="5505" x2="12554" y2="33028"/>
                        <a14:foregroundMark x1="12554" y1="33028" x2="30736" y2="32569"/>
                        <a14:foregroundMark x1="30736" y1="32569" x2="25974" y2="53670"/>
                        <a14:foregroundMark x1="25974" y1="53670" x2="42857" y2="48165"/>
                        <a14:foregroundMark x1="42857" y1="48165" x2="22078" y2="62385"/>
                        <a14:foregroundMark x1="22078" y1="62385" x2="23810" y2="79817"/>
                        <a14:foregroundMark x1="23810" y1="79817" x2="31602" y2="83486"/>
                        <a14:foregroundMark x1="10823" y1="50000" x2="0" y2="47706"/>
                        <a14:foregroundMark x1="7359" y1="44954" x2="11688" y2="27064"/>
                        <a14:foregroundMark x1="17985" y1="17890" x2="22078" y2="11927"/>
                        <a14:foregroundMark x1="11688" y1="27064" x2="17985" y2="17890"/>
                        <a14:foregroundMark x1="22078" y1="11927" x2="36797" y2="4587"/>
                        <a14:foregroundMark x1="36797" y1="4587" x2="53247" y2="7339"/>
                        <a14:foregroundMark x1="53247" y1="7339" x2="64502" y2="21560"/>
                        <a14:foregroundMark x1="64502" y1="21560" x2="64935" y2="21560"/>
                        <a14:foregroundMark x1="61472" y1="16972" x2="81385" y2="24312"/>
                        <a14:foregroundMark x1="81385" y1="24312" x2="93074" y2="38532"/>
                        <a14:foregroundMark x1="93074" y1="38532" x2="95238" y2="46330"/>
                        <a14:foregroundMark x1="84848" y1="55963" x2="96104" y2="58716"/>
                        <a14:foregroundMark x1="58874" y1="95872" x2="35065" y2="96789"/>
                        <a14:foregroundMark x1="50216" y1="88991" x2="65801" y2="99541"/>
                        <a14:foregroundMark x1="66234" y1="96789" x2="68398" y2="99083"/>
                        <a14:foregroundMark x1="42857" y1="90826" x2="23810" y2="99541"/>
                        <a14:foregroundMark x1="28571" y1="93578" x2="15152" y2="99541"/>
                        <a14:foregroundMark x1="62771" y1="91743" x2="69697" y2="74771"/>
                        <a14:foregroundMark x1="69697" y1="74771" x2="78788" y2="67890"/>
                        <a14:foregroundMark x1="61905" y1="87156" x2="88745" y2="99083"/>
                        <a14:backgroundMark x1="15584" y1="7798" x2="15584" y2="7798"/>
                        <a14:backgroundMark x1="10390" y1="9633" x2="10390" y2="9633"/>
                        <a14:backgroundMark x1="12987" y1="17890" x2="12987" y2="17890"/>
                        <a14:backgroundMark x1="40260" y1="3670" x2="40260" y2="3670"/>
                        <a14:backgroundMark x1="54113" y1="3211" x2="54113" y2="3211"/>
                        <a14:backgroundMark x1="11255" y1="5046" x2="11255" y2="5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248" y="3968950"/>
            <a:ext cx="2946752" cy="278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25BE6AF-85A3-4FFB-B80B-F4C9DD9BA143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70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45715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NORMAS E PROCEDIMENTOS</a:t>
            </a:r>
          </a:p>
        </p:txBody>
      </p:sp>
      <p:pic>
        <p:nvPicPr>
          <p:cNvPr id="20" name="Picture 20" descr="Camis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800"/>
            <a:ext cx="237648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 descr="Ge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11" y="1596940"/>
            <a:ext cx="511333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5716319" y="3105175"/>
            <a:ext cx="3529013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3">
              <a:defRPr/>
            </a:pPr>
            <a:r>
              <a:rPr lang="pt-BR" sz="1600" b="1" dirty="0">
                <a:solidFill>
                  <a:srgbClr val="3E7698"/>
                </a:solidFill>
              </a:rPr>
              <a:t>Shorts, bermudas, camiseta s/ mangas</a:t>
            </a:r>
            <a:endParaRPr lang="pt-BR" sz="1600" dirty="0">
              <a:solidFill>
                <a:srgbClr val="3E7698"/>
              </a:solidFill>
            </a:endParaRPr>
          </a:p>
        </p:txBody>
      </p:sp>
      <p:pic>
        <p:nvPicPr>
          <p:cNvPr id="23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07" y="3480792"/>
            <a:ext cx="1352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59632" y="946755"/>
            <a:ext cx="4248472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57300" lvl="2" indent="-342900" algn="ctr">
              <a:buFont typeface="Wingdings" pitchFamily="2" charset="2"/>
              <a:buNone/>
            </a:pPr>
            <a:r>
              <a:rPr lang="pt-BR" sz="25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PROIBIDO </a:t>
            </a:r>
            <a:r>
              <a:rPr lang="pt-BR" altLang="pt-BR" b="1" dirty="0"/>
              <a:t>	</a:t>
            </a:r>
            <a:endParaRPr lang="pt-BR" altLang="pt-BR" sz="24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196969-BCFC-4348-86A2-2B37B873F2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DABCC14-EAF5-4DE9-8523-FFD78BD4DFF2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51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9934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NORMAS E PROCEDIMENTOS - Oficinas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1124744"/>
            <a:ext cx="853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257300" lvl="2" indent="-342900">
              <a:buFont typeface="Wingdings" pitchFamily="2" charset="2"/>
              <a:buNone/>
            </a:pPr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PROIBIDO </a:t>
            </a:r>
            <a:r>
              <a:rPr lang="pt-BR" altLang="pt-BR" b="1" dirty="0"/>
              <a:t>	                       </a:t>
            </a:r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OBRIGATÓRIO </a:t>
            </a:r>
            <a:r>
              <a:rPr lang="pt-BR" altLang="pt-BR" sz="2400" dirty="0"/>
              <a:t>	</a:t>
            </a:r>
          </a:p>
        </p:txBody>
      </p:sp>
      <p:pic>
        <p:nvPicPr>
          <p:cNvPr id="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47" y="1629122"/>
            <a:ext cx="2016125" cy="197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95" y="3717131"/>
            <a:ext cx="28416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29122"/>
            <a:ext cx="2087563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59547"/>
            <a:ext cx="1511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A32100-BD6B-4323-9AA2-963C2C5F5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976F061-F0D9-45DE-ACC1-50C85F9448C3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81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392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AVISOS</a:t>
            </a:r>
          </a:p>
        </p:txBody>
      </p:sp>
      <p:pic>
        <p:nvPicPr>
          <p:cNvPr id="6150" name="Picture 6" descr="Lei 13.654/18: As alterações no Código Penal quanto aos Crimes de Furto e  Roubo - Creuza Almeida Escritório de Advocacia">
            <a:extLst>
              <a:ext uri="{FF2B5EF4-FFF2-40B4-BE49-F238E27FC236}">
                <a16:creationId xmlns:a16="http://schemas.microsoft.com/office/drawing/2014/main" id="{C52FA9BF-231F-4399-9E7B-DAA8A728D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14885"/>
          <a:stretch/>
        </p:blipFill>
        <p:spPr bwMode="auto">
          <a:xfrm flipH="1">
            <a:off x="6738606" y="5526465"/>
            <a:ext cx="1800200" cy="13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 QUE FAZER APÓS UM FURTO OU ROUBO - VÍRUS DA ARTE &amp;amp; CIA.">
            <a:extLst>
              <a:ext uri="{FF2B5EF4-FFF2-40B4-BE49-F238E27FC236}">
                <a16:creationId xmlns:a16="http://schemas.microsoft.com/office/drawing/2014/main" id="{4411864A-9703-43C8-878A-8A5A32BA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957" b="91064" l="8000" r="90889">
                        <a14:foregroundMark x1="8000" y1="40638" x2="23333" y2="45532"/>
                        <a14:foregroundMark x1="23333" y1="45532" x2="26000" y2="44681"/>
                        <a14:foregroundMark x1="27111" y1="21277" x2="27111" y2="17234"/>
                        <a14:foregroundMark x1="25333" y1="19149" x2="27111" y2="25745"/>
                        <a14:foregroundMark x1="28667" y1="8511" x2="38889" y2="12766"/>
                        <a14:foregroundMark x1="32444" y1="30638" x2="22444" y2="24894"/>
                        <a14:foregroundMark x1="22444" y1="24894" x2="22222" y2="22766"/>
                        <a14:foregroundMark x1="41556" y1="6596" x2="41556" y2="6596"/>
                        <a14:foregroundMark x1="36889" y1="11702" x2="37556" y2="18936"/>
                        <a14:foregroundMark x1="34222" y1="12979" x2="37556" y2="30000"/>
                        <a14:foregroundMark x1="39778" y1="18936" x2="39778" y2="18936"/>
                        <a14:foregroundMark x1="90222" y1="22979" x2="91333" y2="30638"/>
                        <a14:foregroundMark x1="87111" y1="65957" x2="79778" y2="57447"/>
                        <a14:foregroundMark x1="79778" y1="57447" x2="78444" y2="56596"/>
                        <a14:foregroundMark x1="88000" y1="66383" x2="85111" y2="66170"/>
                        <a14:foregroundMark x1="82667" y1="65532" x2="76222" y2="62553"/>
                        <a14:foregroundMark x1="21111" y1="91064" x2="9556" y2="85957"/>
                        <a14:foregroundMark x1="9556" y1="85957" x2="20222" y2="83617"/>
                        <a14:foregroundMark x1="14889" y1="84468" x2="8222" y2="83830"/>
                        <a14:foregroundMark x1="41333" y1="6596" x2="46667" y2="16809"/>
                        <a14:foregroundMark x1="46667" y1="16809" x2="44444" y2="5957"/>
                        <a14:foregroundMark x1="44444" y1="5957" x2="42667" y2="7234"/>
                        <a14:foregroundMark x1="48222" y1="17447" x2="51556" y2="22553"/>
                        <a14:foregroundMark x1="48000" y1="16809" x2="52444" y2="17234"/>
                        <a14:foregroundMark x1="26222" y1="28511" x2="30667" y2="2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1840" y="3429000"/>
            <a:ext cx="3096344" cy="33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DC2F9BB-FBD6-413D-9BA8-C21611A9E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pic>
        <p:nvPicPr>
          <p:cNvPr id="6156" name="Picture 12" descr="Carro roubo de veículo a motor Crime, carro, vidro, condução, carro png |  PNGWing">
            <a:extLst>
              <a:ext uri="{FF2B5EF4-FFF2-40B4-BE49-F238E27FC236}">
                <a16:creationId xmlns:a16="http://schemas.microsoft.com/office/drawing/2014/main" id="{D2D50034-FA6E-4BC6-9BA3-F4FA456A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82" b="97963" l="1848" r="96196">
                        <a14:foregroundMark x1="23804" y1="17487" x2="2391" y2="17148"/>
                        <a14:foregroundMark x1="29348" y1="19015" x2="40761" y2="20883"/>
                        <a14:foregroundMark x1="40761" y1="20883" x2="52065" y2="26146"/>
                        <a14:foregroundMark x1="54239" y1="71986" x2="51522" y2="80306"/>
                        <a14:foregroundMark x1="51522" y1="80306" x2="24565" y2="99491"/>
                        <a14:foregroundMark x1="24565" y1="99491" x2="17500" y2="95076"/>
                        <a14:foregroundMark x1="17500" y1="95076" x2="13261" y2="85399"/>
                        <a14:foregroundMark x1="13261" y1="85399" x2="7826" y2="84041"/>
                        <a14:foregroundMark x1="7826" y1="84041" x2="13587" y2="94058"/>
                        <a14:foregroundMark x1="13587" y1="94058" x2="31087" y2="95925"/>
                        <a14:foregroundMark x1="31087" y1="95925" x2="36739" y2="95416"/>
                        <a14:foregroundMark x1="36739" y1="95416" x2="42391" y2="95416"/>
                        <a14:foregroundMark x1="42391" y1="95416" x2="55000" y2="86418"/>
                        <a14:foregroundMark x1="55000" y1="86418" x2="60543" y2="91851"/>
                        <a14:foregroundMark x1="60543" y1="91851" x2="66413" y2="87267"/>
                        <a14:foregroundMark x1="66413" y1="87267" x2="69565" y2="78778"/>
                        <a14:foregroundMark x1="69565" y1="78778" x2="75761" y2="82003"/>
                        <a14:foregroundMark x1="75761" y1="82003" x2="74239" y2="90832"/>
                        <a14:foregroundMark x1="74239" y1="90832" x2="78913" y2="97793"/>
                        <a14:foregroundMark x1="78913" y1="97793" x2="86522" y2="93888"/>
                        <a14:foregroundMark x1="86522" y1="93888" x2="94239" y2="83701"/>
                        <a14:foregroundMark x1="94239" y1="83701" x2="96739" y2="76061"/>
                        <a14:foregroundMark x1="96739" y1="76061" x2="96522" y2="64177"/>
                        <a14:foregroundMark x1="96522" y1="64177" x2="91848" y2="58744"/>
                        <a14:foregroundMark x1="91848" y1="58744" x2="90217" y2="43633"/>
                        <a14:foregroundMark x1="95652" y1="70289" x2="95435" y2="80136"/>
                        <a14:foregroundMark x1="95435" y1="80136" x2="90109" y2="98981"/>
                        <a14:foregroundMark x1="90109" y1="98981" x2="83152" y2="98472"/>
                        <a14:foregroundMark x1="83152" y1="98472" x2="78804" y2="90323"/>
                        <a14:foregroundMark x1="78804" y1="90323" x2="79457" y2="81154"/>
                        <a14:foregroundMark x1="79457" y1="81154" x2="79457" y2="81154"/>
                        <a14:foregroundMark x1="52391" y1="95925" x2="45543" y2="98302"/>
                        <a14:foregroundMark x1="45543" y1="98302" x2="11630" y2="98302"/>
                        <a14:foregroundMark x1="11630" y1="98302" x2="6848" y2="93039"/>
                        <a14:foregroundMark x1="6848" y1="93039" x2="3261" y2="84720"/>
                        <a14:foregroundMark x1="3261" y1="84720" x2="1848" y2="74024"/>
                        <a14:foregroundMark x1="2935" y1="98132" x2="19674" y2="98472"/>
                        <a14:foregroundMark x1="19674" y1="98472" x2="37283" y2="98132"/>
                        <a14:foregroundMark x1="37283" y1="98132" x2="65543" y2="98472"/>
                        <a14:foregroundMark x1="68433" y1="98388" x2="77174" y2="98132"/>
                        <a14:foregroundMark x1="77174" y1="98132" x2="88913" y2="98302"/>
                        <a14:foregroundMark x1="88913" y1="98302" x2="91413" y2="98302"/>
                        <a14:foregroundMark x1="68395" y1="91651" x2="72065" y2="79966"/>
                        <a14:foregroundMark x1="72065" y1="79966" x2="71630" y2="79117"/>
                        <a14:foregroundMark x1="91848" y1="62649" x2="95978" y2="71138"/>
                        <a14:foregroundMark x1="95978" y1="71138" x2="96304" y2="79626"/>
                        <a14:foregroundMark x1="48152" y1="61290" x2="45217" y2="49236"/>
                        <a14:foregroundMark x1="45217" y1="49236" x2="45000" y2="43633"/>
                        <a14:foregroundMark x1="59457" y1="9508" x2="67717" y2="27674"/>
                        <a14:foregroundMark x1="67717" y1="27674" x2="69457" y2="36842"/>
                        <a14:foregroundMark x1="69457" y1="36842" x2="70435" y2="38710"/>
                        <a14:foregroundMark x1="57174" y1="2886" x2="62283" y2="6282"/>
                        <a14:foregroundMark x1="62283" y1="6282" x2="65435" y2="23090"/>
                        <a14:backgroundMark x1="68152" y1="91511" x2="66304" y2="98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67546"/>
            <a:ext cx="4245179" cy="271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VISO DE CONVOCAÇÃO – PREFEITURA DE CAMPINA VERDE – MG">
            <a:extLst>
              <a:ext uri="{FF2B5EF4-FFF2-40B4-BE49-F238E27FC236}">
                <a16:creationId xmlns:a16="http://schemas.microsoft.com/office/drawing/2014/main" id="{D047AFE7-3E59-439F-BE62-67793C7A3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 r="9563" b="11187"/>
          <a:stretch/>
        </p:blipFill>
        <p:spPr bwMode="auto">
          <a:xfrm rot="20984556">
            <a:off x="193717" y="1584655"/>
            <a:ext cx="3578590" cy="249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030B5DB0-9F94-49CD-9FB5-26FFE5627684}"/>
              </a:ext>
            </a:extLst>
          </p:cNvPr>
          <p:cNvSpPr>
            <a:spLocks noChangeArrowheads="1"/>
          </p:cNvSpPr>
          <p:nvPr/>
        </p:nvSpPr>
        <p:spPr bwMode="auto">
          <a:xfrm rot="20604968">
            <a:off x="1892381" y="469887"/>
            <a:ext cx="627204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57300" lvl="2" indent="-342900"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MUITO </a:t>
            </a:r>
          </a:p>
          <a:p>
            <a:pPr marL="1257300" lvl="2" indent="-342900"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CUIDADO</a:t>
            </a:r>
          </a:p>
          <a:p>
            <a:pPr marL="1257300" lvl="2" indent="-342900">
              <a:buFont typeface="Wingdings" pitchFamily="2" charset="2"/>
              <a:buNone/>
            </a:pPr>
            <a:r>
              <a:rPr lang="pt-BR" altLang="pt-BR" sz="28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AOS VEÍCULOS E OBJETOS PESSOAIS !!!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E1782F-D209-4374-9F6D-BA7BB8EBDD1A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86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392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AVISOS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4544" y="4942582"/>
            <a:ext cx="9324528" cy="141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ACESSO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altLang="pt-BR" sz="2000" dirty="0">
                <a:solidFill>
                  <a:schemeClr val="bg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AO SENAI SOMENTE </a:t>
            </a:r>
            <a:r>
              <a:rPr lang="pt-BR" altLang="pt-BR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AS </a:t>
            </a:r>
            <a:r>
              <a:rPr lang="pt-BR" altLang="pt-BR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CARTEIRINHAS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bg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SERÃO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altLang="pt-BR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DISTRIBUÍDAS NO 1º DIA </a:t>
            </a:r>
            <a:r>
              <a:rPr lang="pt-BR" altLang="pt-BR" sz="2000" dirty="0">
                <a:solidFill>
                  <a:schemeClr val="bg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AULA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bg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DEVERÃO SER </a:t>
            </a:r>
            <a:r>
              <a:rPr lang="pt-BR" altLang="pt-BR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DEVOLVIDAS NO ÚLTIMO DIA DE AULA</a:t>
            </a:r>
            <a:r>
              <a:rPr lang="pt-BR" altLang="pt-BR" sz="20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728E58-AFF0-4C6A-B0DB-C69352D5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E1F4E90-8B4C-4504-A003-50AA8DBC1EEF}"/>
              </a:ext>
            </a:extLst>
          </p:cNvPr>
          <p:cNvGrpSpPr/>
          <p:nvPr/>
        </p:nvGrpSpPr>
        <p:grpSpPr>
          <a:xfrm>
            <a:off x="666750" y="1263561"/>
            <a:ext cx="7810500" cy="3543300"/>
            <a:chOff x="666750" y="1657350"/>
            <a:chExt cx="7810500" cy="354330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97A2FA5E-B9D5-47A7-AB26-CB05C23A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1657350"/>
              <a:ext cx="7810500" cy="3543300"/>
            </a:xfrm>
            <a:prstGeom prst="rect">
              <a:avLst/>
            </a:prstGeom>
          </p:spPr>
        </p:pic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27135127-07FA-45D8-B9CE-03199E51E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28" b="95349" l="3147" r="99301">
                          <a14:foregroundMark x1="80070" y1="15349" x2="87413" y2="52558"/>
                          <a14:foregroundMark x1="93357" y1="19302" x2="90559" y2="52326"/>
                          <a14:foregroundMark x1="60839" y1="8372" x2="63636" y2="25349"/>
                          <a14:foregroundMark x1="62937" y1="11395" x2="85315" y2="47209"/>
                          <a14:foregroundMark x1="85315" y1="47209" x2="84266" y2="52791"/>
                          <a14:foregroundMark x1="93007" y1="51163" x2="90559" y2="86977"/>
                          <a14:foregroundMark x1="90559" y1="86977" x2="33566" y2="90233"/>
                          <a14:foregroundMark x1="33566" y1="90233" x2="9441" y2="56279"/>
                          <a14:foregroundMark x1="9441" y1="56279" x2="12587" y2="18837"/>
                          <a14:foregroundMark x1="12587" y1="18837" x2="67133" y2="12791"/>
                          <a14:foregroundMark x1="67133" y1="12791" x2="93007" y2="45116"/>
                          <a14:foregroundMark x1="93007" y1="45116" x2="93007" y2="52326"/>
                          <a14:foregroundMark x1="6643" y1="10698" x2="3147" y2="83023"/>
                          <a14:foregroundMark x1="3147" y1="83023" x2="60490" y2="94884"/>
                          <a14:foregroundMark x1="67133" y1="94651" x2="95105" y2="83256"/>
                          <a14:foregroundMark x1="40559" y1="93256" x2="6643" y2="85814"/>
                          <a14:foregroundMark x1="79720" y1="95349" x2="99650" y2="82093"/>
                          <a14:foregroundMark x1="40210" y1="65581" x2="81119" y2="51628"/>
                          <a14:foregroundMark x1="87413" y1="47209" x2="72727" y2="81860"/>
                          <a14:foregroundMark x1="72727" y1="81860" x2="26573" y2="78837"/>
                          <a14:foregroundMark x1="56294" y1="32791" x2="44406" y2="64186"/>
                          <a14:foregroundMark x1="19580" y1="9302" x2="74126" y2="13488"/>
                          <a14:foregroundMark x1="74126" y1="13488" x2="81469" y2="10698"/>
                          <a14:foregroundMark x1="58392" y1="3953" x2="45105" y2="11163"/>
                          <a14:foregroundMark x1="57692" y1="1628" x2="44056" y2="132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61282">
              <a:off x="5579022" y="2102036"/>
              <a:ext cx="563271" cy="846876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82983D3-EFB9-4425-AFBA-06E67E06D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180" b="41698" l="62575" r="68482">
                          <a14:foregroundMark x1="62637" y1="33524" x2="67766" y2="34857"/>
                        </a14:backgroundRemoval>
                      </a14:imgEffect>
                    </a14:imgLayer>
                  </a14:imgProps>
                </a:ext>
              </a:extLst>
            </a:blip>
            <a:srcRect l="61837" t="28740" r="30780" b="56862"/>
            <a:stretch/>
          </p:blipFill>
          <p:spPr>
            <a:xfrm>
              <a:off x="5495208" y="2794059"/>
              <a:ext cx="576064" cy="720081"/>
            </a:xfrm>
            <a:prstGeom prst="rect">
              <a:avLst/>
            </a:prstGeom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4613C24F-637D-457B-BA5E-857D72BC4B22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39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392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AVISOS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7BAA61-4FDD-4989-B84E-DA7EB1653DD0}"/>
              </a:ext>
            </a:extLst>
          </p:cNvPr>
          <p:cNvSpPr/>
          <p:nvPr/>
        </p:nvSpPr>
        <p:spPr>
          <a:xfrm>
            <a:off x="2312147" y="512676"/>
            <a:ext cx="100811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FCA05B-C2EA-4952-86A1-C5304ECA8A11}"/>
              </a:ext>
            </a:extLst>
          </p:cNvPr>
          <p:cNvSpPr/>
          <p:nvPr/>
        </p:nvSpPr>
        <p:spPr>
          <a:xfrm>
            <a:off x="195310" y="300845"/>
            <a:ext cx="12025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Conteúdo 6"/>
          <p:cNvSpPr txBox="1">
            <a:spLocks/>
          </p:cNvSpPr>
          <p:nvPr/>
        </p:nvSpPr>
        <p:spPr bwMode="auto">
          <a:xfrm>
            <a:off x="179512" y="1811749"/>
            <a:ext cx="8964488" cy="936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O cancelamento deve formalizado na </a:t>
            </a:r>
            <a:b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“Secretaria da Escola”...</a:t>
            </a: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3D5C3E-65BD-4E4A-94E8-CE9D9FF0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0DC5CB84-D141-4285-9E4B-1158A55AE11C}"/>
              </a:ext>
            </a:extLst>
          </p:cNvPr>
          <p:cNvGrpSpPr/>
          <p:nvPr/>
        </p:nvGrpSpPr>
        <p:grpSpPr>
          <a:xfrm>
            <a:off x="3090283" y="2945137"/>
            <a:ext cx="3493811" cy="3041879"/>
            <a:chOff x="6515387" y="1523828"/>
            <a:chExt cx="2184002" cy="1641479"/>
          </a:xfrm>
        </p:grpSpPr>
        <p:pic>
          <p:nvPicPr>
            <p:cNvPr id="16398" name="Picture 14" descr="Contrato de Honorários Advocatícios">
              <a:extLst>
                <a:ext uri="{FF2B5EF4-FFF2-40B4-BE49-F238E27FC236}">
                  <a16:creationId xmlns:a16="http://schemas.microsoft.com/office/drawing/2014/main" id="{000BE603-54A9-4CF0-A324-01C2FCDEA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387" y="1523828"/>
              <a:ext cx="2184002" cy="164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00" name="Picture 16" descr="Evento de comemoração dos 20 anos da Ponto Terra é cancelado – Organização  Ponto Terra">
              <a:extLst>
                <a:ext uri="{FF2B5EF4-FFF2-40B4-BE49-F238E27FC236}">
                  <a16:creationId xmlns:a16="http://schemas.microsoft.com/office/drawing/2014/main" id="{53781798-BD64-43EF-B115-3D635B792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1" b="89736" l="9961" r="91211">
                          <a14:foregroundMark x1="12305" y1="60117" x2="71680" y2="51026"/>
                          <a14:foregroundMark x1="71680" y1="51026" x2="81641" y2="43988"/>
                          <a14:foregroundMark x1="81641" y1="43988" x2="85156" y2="39003"/>
                          <a14:foregroundMark x1="83984" y1="39296" x2="28906" y2="48680"/>
                          <a14:foregroundMark x1="16797" y1="53372" x2="15820" y2="69501"/>
                          <a14:foregroundMark x1="15820" y1="69501" x2="26367" y2="71848"/>
                          <a14:foregroundMark x1="26367" y1="71848" x2="58984" y2="63050"/>
                          <a14:foregroundMark x1="58984" y1="63050" x2="67578" y2="55425"/>
                          <a14:foregroundMark x1="67578" y1="55425" x2="72266" y2="40176"/>
                          <a14:foregroundMark x1="72266" y1="40176" x2="67383" y2="26393"/>
                          <a14:foregroundMark x1="67383" y1="26393" x2="58789" y2="18768"/>
                          <a14:foregroundMark x1="58789" y1="18768" x2="37695" y2="22874"/>
                          <a14:foregroundMark x1="37695" y1="22874" x2="30273" y2="33724"/>
                          <a14:foregroundMark x1="30273" y1="33724" x2="40234" y2="39589"/>
                          <a14:foregroundMark x1="40234" y1="39589" x2="50977" y2="36657"/>
                          <a14:foregroundMark x1="48047" y1="35777" x2="59766" y2="33724"/>
                          <a14:foregroundMark x1="59766" y1="33724" x2="50391" y2="28446"/>
                          <a14:foregroundMark x1="50391" y1="28446" x2="39648" y2="40762"/>
                          <a14:foregroundMark x1="39648" y1="40762" x2="47461" y2="51026"/>
                          <a14:foregroundMark x1="47461" y1="51026" x2="49609" y2="36070"/>
                          <a14:foregroundMark x1="49609" y1="36070" x2="33398" y2="63343"/>
                          <a14:foregroundMark x1="33398" y1="63343" x2="40430" y2="83578"/>
                          <a14:foregroundMark x1="40430" y1="83578" x2="54492" y2="77713"/>
                          <a14:foregroundMark x1="54492" y1="77713" x2="56836" y2="60411"/>
                          <a14:foregroundMark x1="56836" y1="60411" x2="51758" y2="74780"/>
                          <a14:foregroundMark x1="51758" y1="74780" x2="55859" y2="76540"/>
                          <a14:foregroundMark x1="74219" y1="53666" x2="86133" y2="51320"/>
                          <a14:foregroundMark x1="86133" y1="51320" x2="91211" y2="38416"/>
                          <a14:foregroundMark x1="91211" y1="38416" x2="82227" y2="28739"/>
                          <a14:foregroundMark x1="82227" y1="28739" x2="71484" y2="40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501001"/>
              <a:ext cx="863631" cy="57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0220143F-8ECA-4DC7-A1A0-C85D414E3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01" y="134388"/>
            <a:ext cx="2184001" cy="1115071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A3AC2A1-48A6-439B-94F5-81BA2574F783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77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392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AVISOS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7BAA61-4FDD-4989-B84E-DA7EB1653DD0}"/>
              </a:ext>
            </a:extLst>
          </p:cNvPr>
          <p:cNvSpPr/>
          <p:nvPr/>
        </p:nvSpPr>
        <p:spPr>
          <a:xfrm>
            <a:off x="1616721" y="440668"/>
            <a:ext cx="100811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FCA05B-C2EA-4952-86A1-C5304ECA8A11}"/>
              </a:ext>
            </a:extLst>
          </p:cNvPr>
          <p:cNvSpPr/>
          <p:nvPr/>
        </p:nvSpPr>
        <p:spPr>
          <a:xfrm>
            <a:off x="195310" y="300845"/>
            <a:ext cx="12025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3D5C3E-65BD-4E4A-94E8-CE9D9FF0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220143F-8ECA-4DC7-A1A0-C85D414E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01" y="134388"/>
            <a:ext cx="2184001" cy="1115071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A3AC2A1-48A6-439B-94F5-81BA2574F783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3A97A37E-CA92-4406-BFE2-B3840C34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00" y="3207280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B2C01833-5A1A-4B9B-AAB8-3857CBF09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34" y="3630207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BA3E6518-CAF4-4E4E-A30F-4332779A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62" y="3738219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59B1D978-7D69-4B2F-912B-B884A541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33" y="3924701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5285E8AE-DD95-4B25-83F4-E8CA7AE6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95" y="3738219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FD23856A-2242-4A24-8EE1-2C318073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28" y="4455640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9F6371AB-888E-4352-9896-3EC9B5DE8B9F}"/>
              </a:ext>
            </a:extLst>
          </p:cNvPr>
          <p:cNvSpPr/>
          <p:nvPr/>
        </p:nvSpPr>
        <p:spPr>
          <a:xfrm>
            <a:off x="209648" y="3492968"/>
            <a:ext cx="8892480" cy="194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... sem cancelamento, </a:t>
            </a:r>
            <a:b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as mensalidades ficam abertas no sistema...</a:t>
            </a:r>
            <a:endParaRPr lang="pt-BR" sz="2800" b="1" dirty="0">
              <a:solidFill>
                <a:srgbClr val="FF0000"/>
              </a:solidFill>
              <a:latin typeface="Tahoma"/>
            </a:endParaRPr>
          </a:p>
        </p:txBody>
      </p:sp>
      <p:pic>
        <p:nvPicPr>
          <p:cNvPr id="28" name="Picture 10" descr="Dow Chemical registra prejuízo líquido de US$ 33 milhões no 4º trimestre de  2016 - Global Crop Protection">
            <a:extLst>
              <a:ext uri="{FF2B5EF4-FFF2-40B4-BE49-F238E27FC236}">
                <a16:creationId xmlns:a16="http://schemas.microsoft.com/office/drawing/2014/main" id="{2A4FE088-E279-4A08-97FB-CEC6D4E9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0" y="1127948"/>
            <a:ext cx="4217429" cy="26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8FDC66A0-0201-4345-89BC-8729FF45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6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1E45B2D0-3AC6-46C9-9023-D7EBFEFE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55" y="4909429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33F81F0B-AB6A-4E41-8818-26E1234A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96" y="4567970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CF298DB3-F2C7-4190-B056-FD419EDD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99" y="2861695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31361E51-9C7E-42B5-934F-7380E626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78" y="2757948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33497CFA-181F-4864-A16E-A7A0E6B1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79" y="2485575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B16ADFCF-5331-42CE-BC71-EC6639870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22" y="2062667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9F8D89CA-6C15-4A9C-AC46-B29A310A8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01" y="1958920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B717B8F1-2B97-45D1-9819-4C9E1E5E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26" y="3230455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CDCB7521-2FC6-45C3-81CA-B72825C0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07" y="5368312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17CB934B-3015-4762-8AB1-3DE2D023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86" y="5264565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F5874E4A-DF95-490A-A7F1-B17C8A3A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87" y="4992192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CD5CE0B9-01AC-4379-9837-562576E7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745" y="5456563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2C5EE216-BD87-4A52-B8BF-FAB518D9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899" y="2308424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432BF8C9-D9AC-4E7C-852B-29DA591D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29" y="5412508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9C36C508-B022-4530-B454-82CCC7B6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15" y="5210059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208A93B9-7F21-4F24-9023-5983AED3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81" y="2515136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20CF66B1-6A78-4148-BA4B-BA0CCF77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95" y="5125109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Maior fundo de pensão do mundo tem prejuízo de 9,1% no 4º trimestre - Seu  Dinheiro">
            <a:extLst>
              <a:ext uri="{FF2B5EF4-FFF2-40B4-BE49-F238E27FC236}">
                <a16:creationId xmlns:a16="http://schemas.microsoft.com/office/drawing/2014/main" id="{32F38DC0-F6D0-4A11-BA98-534A97768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495" y="4865490"/>
            <a:ext cx="1339264" cy="111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89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58B750F-2F21-4D34-8603-338984292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4941168"/>
            <a:ext cx="7498382" cy="1689775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t-BR" altLang="pt-BR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11952291175</a:t>
            </a:r>
            <a:endParaRPr lang="pt-BR" altLang="pt-BR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15C550-823A-4114-AD97-78C00CD63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90" y="273845"/>
            <a:ext cx="1309236" cy="5611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E70708-AAB9-4F9C-BCCF-76AC9AC12439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4ACB084-887A-435A-985E-5CC435C3E97C}"/>
              </a:ext>
            </a:extLst>
          </p:cNvPr>
          <p:cNvSpPr txBox="1"/>
          <p:nvPr/>
        </p:nvSpPr>
        <p:spPr>
          <a:xfrm>
            <a:off x="1259632" y="1412776"/>
            <a:ext cx="6984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Meios de contatos</a:t>
            </a:r>
          </a:p>
          <a:p>
            <a:endParaRPr lang="pt-BR" sz="2000" dirty="0"/>
          </a:p>
          <a:p>
            <a:r>
              <a:rPr lang="pt-BR" sz="2000" dirty="0"/>
              <a:t>E-mail: </a:t>
            </a:r>
            <a:r>
              <a:rPr lang="pt-BR" sz="2000" dirty="0">
                <a:hlinkClick r:id="rId4"/>
              </a:rPr>
              <a:t>douglas.dreis@sp.senai.br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 err="1"/>
              <a:t>Whatsapp</a:t>
            </a:r>
            <a:r>
              <a:rPr lang="pt-BR" sz="2000" dirty="0"/>
              <a:t>: (11) 96154 – 5495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233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OPERAÇÃO SALDO NEGATIVO FOI DEFLAGRADA PELA RECEITA FEDERAL">
            <a:extLst>
              <a:ext uri="{FF2B5EF4-FFF2-40B4-BE49-F238E27FC236}">
                <a16:creationId xmlns:a16="http://schemas.microsoft.com/office/drawing/2014/main" id="{7303CE98-2D7D-40F4-A9E5-C641F97F6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08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392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AVISOS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7BAA61-4FDD-4989-B84E-DA7EB1653DD0}"/>
              </a:ext>
            </a:extLst>
          </p:cNvPr>
          <p:cNvSpPr/>
          <p:nvPr/>
        </p:nvSpPr>
        <p:spPr>
          <a:xfrm>
            <a:off x="2312147" y="512676"/>
            <a:ext cx="100811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FCA05B-C2EA-4952-86A1-C5304ECA8A11}"/>
              </a:ext>
            </a:extLst>
          </p:cNvPr>
          <p:cNvSpPr/>
          <p:nvPr/>
        </p:nvSpPr>
        <p:spPr>
          <a:xfrm>
            <a:off x="195310" y="300845"/>
            <a:ext cx="12025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3D5C3E-65BD-4E4A-94E8-CE9D9FF0E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220143F-8ECA-4DC7-A1A0-C85D414E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01" y="134388"/>
            <a:ext cx="2184001" cy="1115071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EA3AC2A1-48A6-439B-94F5-81BA2574F783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8" descr="Dificuldade financeira não justifica interrupção de execução">
            <a:extLst>
              <a:ext uri="{FF2B5EF4-FFF2-40B4-BE49-F238E27FC236}">
                <a16:creationId xmlns:a16="http://schemas.microsoft.com/office/drawing/2014/main" id="{A1FB5CFC-DF66-4133-8251-B6CAA744E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6" b="97456" l="2889" r="98000">
                        <a14:foregroundMark x1="10556" y1="39530" x2="5000" y2="50881"/>
                        <a14:foregroundMark x1="5000" y1="50881" x2="6333" y2="65362"/>
                        <a14:foregroundMark x1="6333" y1="65362" x2="12000" y2="75930"/>
                        <a14:foregroundMark x1="12000" y1="75930" x2="20111" y2="74168"/>
                        <a14:foregroundMark x1="20111" y1="74168" x2="25111" y2="86497"/>
                        <a14:foregroundMark x1="25111" y1="86497" x2="33222" y2="93151"/>
                        <a14:foregroundMark x1="33222" y1="93151" x2="50667" y2="97456"/>
                        <a14:foregroundMark x1="50667" y1="97456" x2="62889" y2="96282"/>
                        <a14:foregroundMark x1="12222" y1="42466" x2="4000" y2="50294"/>
                        <a14:foregroundMark x1="4000" y1="50294" x2="778" y2="63992"/>
                        <a14:foregroundMark x1="778" y1="63992" x2="3222" y2="87671"/>
                        <a14:foregroundMark x1="3222" y1="87671" x2="10667" y2="93151"/>
                        <a14:foregroundMark x1="10667" y1="93151" x2="19556" y2="93738"/>
                        <a14:foregroundMark x1="19556" y1="93738" x2="19889" y2="92759"/>
                        <a14:foregroundMark x1="61667" y1="61252" x2="76778" y2="63209"/>
                        <a14:foregroundMark x1="76778" y1="63209" x2="86222" y2="71037"/>
                        <a14:foregroundMark x1="86222" y1="71037" x2="87333" y2="85910"/>
                        <a14:foregroundMark x1="87333" y1="85910" x2="80778" y2="95303"/>
                        <a14:foregroundMark x1="80778" y1="95303" x2="71444" y2="97260"/>
                        <a14:foregroundMark x1="71444" y1="97260" x2="64667" y2="94912"/>
                        <a14:foregroundMark x1="84889" y1="42074" x2="93380" y2="51379"/>
                        <a14:foregroundMark x1="96168" y1="66952" x2="98000" y2="86888"/>
                        <a14:foregroundMark x1="98000" y1="86888" x2="98333" y2="87867"/>
                        <a14:foregroundMark x1="88000" y1="52446" x2="86667" y2="35421"/>
                        <a14:foregroundMark x1="86667" y1="35421" x2="78222" y2="23288"/>
                        <a14:foregroundMark x1="78222" y1="23288" x2="28444" y2="14677"/>
                        <a14:foregroundMark x1="28444" y1="14677" x2="12111" y2="30920"/>
                        <a14:foregroundMark x1="12111" y1="30920" x2="9111" y2="36399"/>
                        <a14:foregroundMark x1="26778" y1="8611" x2="33778" y2="25832"/>
                        <a14:foregroundMark x1="33778" y1="25832" x2="35000" y2="43444"/>
                        <a14:foregroundMark x1="35000" y1="43444" x2="43444" y2="55382"/>
                        <a14:foregroundMark x1="43444" y1="55382" x2="49333" y2="43444"/>
                        <a14:foregroundMark x1="49333" y1="43444" x2="51000" y2="21135"/>
                        <a14:foregroundMark x1="51000" y1="21135" x2="42556" y2="36986"/>
                        <a14:foregroundMark x1="42556" y1="36986" x2="51222" y2="45597"/>
                        <a14:foregroundMark x1="51222" y1="45597" x2="60889" y2="21135"/>
                        <a14:foregroundMark x1="60889" y1="21135" x2="58556" y2="49315"/>
                        <a14:foregroundMark x1="58556" y1="49315" x2="60444" y2="53425"/>
                        <a14:foregroundMark x1="82222" y1="14677" x2="64222" y2="30528"/>
                        <a14:foregroundMark x1="64222" y1="30528" x2="63333" y2="49315"/>
                        <a14:foregroundMark x1="63333" y1="49315" x2="65667" y2="53229"/>
                        <a14:foregroundMark x1="57222" y1="54207" x2="48444" y2="52642"/>
                        <a14:foregroundMark x1="48444" y1="52642" x2="50222" y2="40705"/>
                        <a14:foregroundMark x1="60333" y1="29354" x2="64889" y2="18982"/>
                        <a14:foregroundMark x1="87778" y1="29746" x2="86444" y2="11742"/>
                        <a14:foregroundMark x1="86444" y1="11742" x2="16667" y2="1761"/>
                        <a14:foregroundMark x1="16667" y1="1761" x2="16111" y2="15851"/>
                        <a14:foregroundMark x1="16111" y1="15851" x2="18333" y2="26027"/>
                        <a14:foregroundMark x1="33000" y1="6262" x2="63222" y2="10568"/>
                        <a14:foregroundMark x1="5444" y1="35225" x2="7444" y2="49902"/>
                        <a14:foregroundMark x1="7444" y1="49902" x2="8778" y2="50881"/>
                        <a14:foregroundMark x1="2889" y1="39335" x2="5778" y2="59883"/>
                        <a14:foregroundMark x1="5778" y1="59883" x2="7000" y2="62427"/>
                        <a14:foregroundMark x1="29444" y1="84932" x2="52111" y2="71624"/>
                        <a14:foregroundMark x1="52111" y1="71624" x2="60444" y2="69863"/>
                        <a14:foregroundMark x1="60444" y1="69863" x2="62222" y2="71037"/>
                        <a14:foregroundMark x1="47556" y1="11350" x2="44444" y2="27006"/>
                        <a14:foregroundMark x1="44444" y1="27006" x2="44667" y2="36595"/>
                        <a14:backgroundMark x1="98667" y1="9980" x2="98556" y2="28180"/>
                        <a14:backgroundMark x1="98222" y1="42857" x2="97667" y2="61840"/>
                        <a14:backgroundMark x1="93556" y1="60665" x2="99889" y2="66928"/>
                        <a14:backgroundMark x1="94111" y1="54599" x2="96556" y2="66928"/>
                        <a14:backgroundMark x1="92667" y1="56164" x2="96889" y2="44423"/>
                        <a14:backgroundMark x1="93222" y1="52055" x2="96000" y2="46380"/>
                        <a14:backgroundMark x1="94444" y1="53033" x2="94667" y2="56556"/>
                        <a14:backgroundMark x1="94778" y1="50881" x2="96222" y2="61448"/>
                        <a14:backgroundMark x1="96444" y1="48337" x2="94000" y2="57534"/>
                        <a14:backgroundMark x1="13000" y1="5871" x2="15556" y2="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50" y="4003306"/>
            <a:ext cx="4999254" cy="283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8D8CE37-09A0-47E2-A5E8-A99D49BA0BD4}"/>
              </a:ext>
            </a:extLst>
          </p:cNvPr>
          <p:cNvSpPr/>
          <p:nvPr/>
        </p:nvSpPr>
        <p:spPr>
          <a:xfrm>
            <a:off x="696152" y="1412776"/>
            <a:ext cx="8220089" cy="2590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...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com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pendência financeira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aluno terá dificuldades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para matricular-se em outro curso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no SENAI</a:t>
            </a:r>
            <a:r>
              <a:rPr lang="pt-BR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; </a:t>
            </a:r>
            <a:r>
              <a:rPr lang="pt-BR" sz="28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além d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e implicações legais.</a:t>
            </a:r>
          </a:p>
        </p:txBody>
      </p:sp>
    </p:spTree>
    <p:extLst>
      <p:ext uri="{BB962C8B-B14F-4D97-AF65-F5344CB8AC3E}">
        <p14:creationId xmlns:p14="http://schemas.microsoft.com/office/powerpoint/2010/main" val="119621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298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endParaRPr lang="pt-BR" sz="2300" b="1" dirty="0">
              <a:solidFill>
                <a:srgbClr val="FF0000"/>
              </a:solidFill>
            </a:endParaRPr>
          </a:p>
        </p:txBody>
      </p:sp>
      <p:pic>
        <p:nvPicPr>
          <p:cNvPr id="5" name="Imagem 4" descr="logo-senai-cor.pn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2618717" y="2922989"/>
            <a:ext cx="3986560" cy="1018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tângulo 5"/>
          <p:cNvSpPr/>
          <p:nvPr/>
        </p:nvSpPr>
        <p:spPr>
          <a:xfrm>
            <a:off x="0" y="1505538"/>
            <a:ext cx="9144000" cy="92333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0" cap="none" spc="150" normalizeH="0" baseline="0" noProof="0" dirty="0">
                <a:ln w="11430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uLnTx/>
                <a:uFillTx/>
                <a:latin typeface="Constantia"/>
                <a:cs typeface="+mn-cs"/>
              </a:rPr>
              <a:t>Sucesso !</a:t>
            </a: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763713" y="4868863"/>
            <a:ext cx="57610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altLang="pt-BR" sz="2400" b="1" dirty="0">
                <a:solidFill>
                  <a:schemeClr val="bg2">
                    <a:lumMod val="50000"/>
                  </a:schemeClr>
                </a:solidFill>
              </a:rPr>
              <a:t>Formação Inicial e Continuada – FIC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altLang="pt-BR" sz="2400" b="1" dirty="0">
                <a:solidFill>
                  <a:schemeClr val="bg2">
                    <a:lumMod val="50000"/>
                  </a:schemeClr>
                </a:solidFill>
              </a:rPr>
              <a:t>Escola SENAI “Mariano Ferraz”</a:t>
            </a:r>
          </a:p>
          <a:p>
            <a:pPr eaLnBrk="1" hangingPunct="1"/>
            <a:endParaRPr lang="pt-BR" alt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684940-B7B5-4702-BC75-AFC2E9F9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DC56EEE-7E6E-414B-AFC6-15C2A8076454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2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913"/>
          <a:stretch/>
        </p:blipFill>
        <p:spPr>
          <a:xfrm>
            <a:off x="2620278" y="1399635"/>
            <a:ext cx="3801006" cy="1141710"/>
          </a:xfrm>
          <a:prstGeom prst="rect">
            <a:avLst/>
          </a:prstGeom>
        </p:spPr>
      </p:pic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708275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altLang="pt-BR" sz="28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SERVIÇO NACIONAL DE APRENDIZAGEM INDUSTRIAL</a:t>
            </a:r>
            <a:br>
              <a:rPr lang="pt-BR" altLang="pt-BR" sz="28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br>
              <a:rPr lang="pt-BR" altLang="pt-BR" sz="2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altLang="pt-BR" sz="28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 SENAI é uma entidade de direito privado mantida pela indústria.</a:t>
            </a:r>
            <a:br>
              <a:rPr lang="pt-BR" altLang="pt-BR" sz="2800" dirty="0">
                <a:solidFill>
                  <a:schemeClr val="bg2">
                    <a:lumMod val="50000"/>
                  </a:schemeClr>
                </a:solidFill>
              </a:rPr>
            </a:br>
            <a:endParaRPr lang="pt-BR" altLang="pt-BR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21820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INSTITUIÇÃO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EEB7A8-8EF4-4FBF-AC25-F5CD6A0D4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7112CC4-F862-4612-8B84-97B31FF2F32D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48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14622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MISSÃO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25C5C48-EBA2-4991-833B-D792843AE3BE}"/>
              </a:ext>
            </a:extLst>
          </p:cNvPr>
          <p:cNvGrpSpPr/>
          <p:nvPr/>
        </p:nvGrpSpPr>
        <p:grpSpPr>
          <a:xfrm>
            <a:off x="454314" y="1724191"/>
            <a:ext cx="8461927" cy="2686580"/>
            <a:chOff x="-1495" y="1373867"/>
            <a:chExt cx="9144000" cy="3157537"/>
          </a:xfrm>
        </p:grpSpPr>
        <p:pic>
          <p:nvPicPr>
            <p:cNvPr id="5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3" b="2573"/>
            <a:stretch>
              <a:fillRect/>
            </a:stretch>
          </p:blipFill>
          <p:spPr bwMode="auto">
            <a:xfrm>
              <a:off x="-1495" y="1373867"/>
              <a:ext cx="4886325" cy="315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Imagem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655" y="1373867"/>
              <a:ext cx="4514850" cy="315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tângulo 1"/>
          <p:cNvSpPr/>
          <p:nvPr/>
        </p:nvSpPr>
        <p:spPr>
          <a:xfrm>
            <a:off x="215516" y="4410771"/>
            <a:ext cx="8712968" cy="22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pt-BR" sz="2400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“Promover a educação profissional e tecnológica, a inovação e a transferência de tecnologias industriais, contribuindo para elevar a competitividade da indústria brasileira”.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472C67-7CBA-4180-A52C-D52E45C6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B1AAA1-DD1F-494B-A883-E8D5773B616A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662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D1105D7-0FAE-4EC9-8239-D2C3CDF3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43" y="3567499"/>
            <a:ext cx="381053" cy="200053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32CCFF3E-5EF7-4A6F-AC8F-CCF83C2DBAC7}"/>
              </a:ext>
            </a:extLst>
          </p:cNvPr>
          <p:cNvSpPr/>
          <p:nvPr/>
        </p:nvSpPr>
        <p:spPr>
          <a:xfrm>
            <a:off x="3750119" y="2924944"/>
            <a:ext cx="720080" cy="1399331"/>
          </a:xfrm>
          <a:prstGeom prst="rect">
            <a:avLst/>
          </a:prstGeom>
          <a:noFill/>
          <a:ln w="38100">
            <a:solidFill>
              <a:srgbClr val="DD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B10E945-B7B9-4F06-A115-83DE7EC01BA5}"/>
              </a:ext>
            </a:extLst>
          </p:cNvPr>
          <p:cNvSpPr/>
          <p:nvPr/>
        </p:nvSpPr>
        <p:spPr>
          <a:xfrm>
            <a:off x="3750119" y="1348839"/>
            <a:ext cx="720080" cy="4536504"/>
          </a:xfrm>
          <a:prstGeom prst="rect">
            <a:avLst/>
          </a:prstGeom>
          <a:noFill/>
          <a:ln w="38100">
            <a:solidFill>
              <a:srgbClr val="DD21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02B1727-5B00-4136-91ED-EBC36155C23B}"/>
              </a:ext>
            </a:extLst>
          </p:cNvPr>
          <p:cNvSpPr/>
          <p:nvPr/>
        </p:nvSpPr>
        <p:spPr>
          <a:xfrm>
            <a:off x="4135103" y="1232704"/>
            <a:ext cx="720080" cy="470344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61" y="296704"/>
            <a:ext cx="2184001" cy="936000"/>
          </a:xfrm>
          <a:prstGeom prst="rect">
            <a:avLst/>
          </a:prstGeom>
        </p:spPr>
      </p:pic>
      <p:sp>
        <p:nvSpPr>
          <p:cNvPr id="50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4617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ORGANOGRAMA SENAI “Mariano Ferraz”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7D029B62-885C-4902-9A16-F668949A2489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89971" l="2521" r="89916">
                        <a14:foregroundMark x1="63025" y1="18750" x2="71148" y2="33866"/>
                        <a14:foregroundMark x1="59944" y1="17442" x2="61345" y2="14826"/>
                        <a14:foregroundMark x1="19608" y1="35029" x2="32493" y2="30814"/>
                        <a14:foregroundMark x1="32493" y1="30814" x2="41457" y2="23983"/>
                        <a14:foregroundMark x1="41457" y1="23983" x2="52381" y2="30959"/>
                        <a14:foregroundMark x1="52381" y1="30959" x2="47619" y2="39244"/>
                        <a14:foregroundMark x1="47619" y1="39244" x2="50420" y2="46802"/>
                        <a14:foregroundMark x1="50420" y1="46802" x2="63025" y2="50436"/>
                        <a14:foregroundMark x1="63025" y1="50436" x2="75350" y2="46802"/>
                        <a14:foregroundMark x1="75350" y1="46802" x2="81232" y2="31686"/>
                        <a14:foregroundMark x1="81232" y1="31686" x2="80392" y2="24128"/>
                        <a14:foregroundMark x1="80392" y1="24128" x2="71709" y2="17442"/>
                        <a14:foregroundMark x1="71709" y1="17442" x2="54902" y2="21221"/>
                        <a14:foregroundMark x1="54902" y1="21221" x2="70588" y2="37791"/>
                        <a14:foregroundMark x1="70588" y1="37791" x2="82913" y2="34302"/>
                        <a14:foregroundMark x1="82913" y1="34302" x2="83193" y2="26744"/>
                        <a14:foregroundMark x1="83193" y1="26744" x2="88796" y2="34012"/>
                        <a14:foregroundMark x1="88796" y1="34012" x2="84874" y2="48547"/>
                        <a14:foregroundMark x1="84874" y1="48547" x2="69748" y2="48837"/>
                        <a14:foregroundMark x1="69748" y1="48837" x2="60504" y2="4215"/>
                        <a14:foregroundMark x1="16888" y1="32366" x2="33894" y2="29215"/>
                        <a14:foregroundMark x1="6443" y1="34302" x2="12245" y2="33227"/>
                        <a14:foregroundMark x1="33894" y1="29215" x2="42297" y2="23256"/>
                        <a14:foregroundMark x1="42297" y1="23256" x2="51821" y2="30669"/>
                        <a14:foregroundMark x1="51821" y1="30669" x2="52101" y2="38808"/>
                        <a14:foregroundMark x1="52101" y1="38808" x2="54062" y2="27616"/>
                        <a14:foregroundMark x1="45378" y1="40407" x2="42577" y2="48837"/>
                        <a14:foregroundMark x1="42577" y1="48837" x2="57143" y2="50872"/>
                        <a14:foregroundMark x1="57143" y1="50872" x2="57703" y2="50872"/>
                        <a14:foregroundMark x1="59384" y1="51744" x2="60224" y2="67878"/>
                        <a14:foregroundMark x1="80672" y1="49709" x2="77591" y2="67733"/>
                        <a14:foregroundMark x1="58263" y1="67297" x2="60224" y2="83430"/>
                        <a14:foregroundMark x1="60224" y1="83430" x2="55462" y2="87645"/>
                        <a14:foregroundMark x1="77311" y1="65116" x2="73950" y2="81250"/>
                        <a14:foregroundMark x1="73950" y1="81250" x2="81232" y2="85029"/>
                        <a14:foregroundMark x1="4202" y1="34448" x2="6162" y2="34157"/>
                        <a14:foregroundMark x1="7294" y1="33322" x2="8123" y2="33430"/>
                        <a14:foregroundMark x1="2521" y1="32703" x2="6231" y2="33184"/>
                        <a14:foregroundMark x1="69748" y1="20494" x2="71709" y2="23692"/>
                        <a14:foregroundMark x1="16527" y1="35610" x2="21008" y2="34593"/>
                        <a14:foregroundMark x1="14006" y1="38663" x2="16527" y2="36919"/>
                        <a14:foregroundMark x1="88367" y1="50000" x2="88235" y2="50581"/>
                        <a14:foregroundMark x1="88598" y1="48983" x2="88367" y2="50000"/>
                        <a14:foregroundMark x1="88664" y1="48692" x2="88598" y2="48983"/>
                        <a14:foregroundMark x1="88796" y1="48110" x2="88664" y2="48692"/>
                        <a14:foregroundMark x1="88261" y1="50727" x2="88796" y2="50291"/>
                        <a14:foregroundMark x1="87549" y1="51308" x2="88261" y2="50727"/>
                        <a14:foregroundMark x1="86835" y1="51890" x2="87549" y2="51308"/>
                        <a14:foregroundMark x1="66387" y1="56831" x2="66387" y2="56831"/>
                        <a14:foregroundMark x1="66947" y1="57413" x2="66947" y2="57413"/>
                        <a14:backgroundMark x1="1120" y1="30233" x2="11204" y2="24709"/>
                        <a14:backgroundMark x1="11204" y1="24709" x2="12325" y2="16424"/>
                        <a14:backgroundMark x1="12325" y1="16424" x2="36415" y2="7267"/>
                        <a14:backgroundMark x1="36415" y1="7267" x2="50420" y2="6395"/>
                        <a14:backgroundMark x1="50420" y1="6395" x2="46499" y2="14099"/>
                        <a14:backgroundMark x1="46499" y1="14099" x2="32773" y2="17151"/>
                        <a14:backgroundMark x1="32773" y1="17151" x2="26050" y2="23983"/>
                        <a14:backgroundMark x1="26050" y1="23983" x2="23529" y2="16860"/>
                        <a14:backgroundMark x1="23529" y1="16860" x2="23529" y2="16860"/>
                        <a14:backgroundMark x1="7563" y1="31686" x2="22409" y2="26453"/>
                        <a14:backgroundMark x1="22409" y1="26453" x2="28011" y2="22965"/>
                        <a14:backgroundMark x1="85994" y1="18605" x2="90756" y2="25436"/>
                        <a14:backgroundMark x1="85434" y1="19622" x2="88796" y2="21802"/>
                        <a14:backgroundMark x1="87955" y1="23256" x2="85994" y2="19186"/>
                        <a14:backgroundMark x1="75630" y1="14971" x2="77591" y2="9157"/>
                        <a14:backgroundMark x1="12325" y1="33140" x2="17647" y2="31541"/>
                        <a14:backgroundMark x1="86275" y1="50462" x2="86275" y2="50872"/>
                        <a14:backgroundMark x1="94118" y1="45930" x2="93557" y2="42006"/>
                        <a14:backgroundMark x1="91036" y1="33285" x2="90476" y2="31977"/>
                        <a14:backgroundMark x1="66387" y1="56686" x2="66387" y2="56686"/>
                        <a14:backgroundMark x1="66667" y1="57267" x2="66667" y2="57267"/>
                        <a14:backgroundMark x1="67227" y1="57994" x2="67227" y2="57994"/>
                        <a14:backgroundMark x1="66947" y1="57703" x2="66947" y2="57703"/>
                        <a14:backgroundMark x1="66387" y1="56977" x2="66387" y2="56977"/>
                        <a14:backgroundMark x1="86275" y1="48983" x2="86275" y2="48983"/>
                        <a14:backgroundMark x1="86555" y1="50000" x2="86555" y2="50000"/>
                        <a14:backgroundMark x1="85434" y1="50727" x2="85434" y2="50727"/>
                        <a14:backgroundMark x1="85714" y1="51308" x2="85714" y2="51308"/>
                        <a14:backgroundMark x1="86555" y1="48692" x2="86555" y2="48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3520" r="8737"/>
          <a:stretch/>
        </p:blipFill>
        <p:spPr bwMode="auto">
          <a:xfrm>
            <a:off x="-664969" y="764704"/>
            <a:ext cx="4241800" cy="655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CA071E2-0E30-40AF-BEB5-D3AB725FD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9" b="99653" l="990" r="97030">
                        <a14:foregroundMark x1="36052" y1="9868" x2="61239" y2="11235"/>
                        <a14:foregroundMark x1="80184" y1="64879" x2="80198" y2="64931"/>
                        <a14:foregroundMark x1="80198" y1="64931" x2="34983" y2="97222"/>
                        <a14:foregroundMark x1="36173" y1="56667" x2="36634" y2="40972"/>
                        <a14:foregroundMark x1="34983" y1="97222" x2="36034" y2="61404"/>
                        <a14:foregroundMark x1="36634" y1="40972" x2="64356" y2="92014"/>
                        <a14:foregroundMark x1="64356" y1="92014" x2="76238" y2="95833"/>
                        <a14:foregroundMark x1="87858" y1="66981" x2="89109" y2="96181"/>
                        <a14:foregroundMark x1="14463" y1="77088" x2="14191" y2="81250"/>
                        <a14:foregroundMark x1="14191" y1="81250" x2="63366" y2="98958"/>
                        <a14:foregroundMark x1="63366" y1="98958" x2="88150" y2="67061"/>
                        <a14:foregroundMark x1="58167" y1="5492" x2="42089" y2="4718"/>
                        <a14:foregroundMark x1="41852" y1="4323" x2="59714" y2="4409"/>
                        <a14:foregroundMark x1="86649" y1="66650" x2="85479" y2="78819"/>
                        <a14:foregroundMark x1="76374" y1="63836" x2="74257" y2="86111"/>
                        <a14:foregroundMark x1="54455" y1="16319" x2="44554" y2="89583"/>
                        <a14:foregroundMark x1="24780" y1="73959" x2="24422" y2="94097"/>
                        <a14:foregroundMark x1="25099" y1="56042" x2="25095" y2="56261"/>
                        <a14:foregroundMark x1="6027" y1="89499" x2="8581" y2="99306"/>
                        <a14:foregroundMark x1="87831" y1="66974" x2="95050" y2="99653"/>
                        <a14:foregroundMark x1="70627" y1="96181" x2="6601" y2="93056"/>
                        <a14:foregroundMark x1="14191" y1="90625" x2="73597" y2="85764"/>
                        <a14:foregroundMark x1="73597" y1="85764" x2="85809" y2="86458"/>
                        <a14:foregroundMark x1="92689" y1="68304" x2="97030" y2="97569"/>
                        <a14:foregroundMark x1="35314" y1="9375" x2="41914" y2="6944"/>
                        <a14:foregroundMark x1="59406" y1="4861" x2="68977" y2="20833"/>
                        <a14:foregroundMark x1="69967" y1="29167" x2="70297" y2="35764"/>
                        <a14:foregroundMark x1="70957" y1="28819" x2="70297" y2="37500"/>
                        <a14:foregroundMark x1="70957" y1="27778" x2="70627" y2="35417"/>
                        <a14:foregroundMark x1="70627" y1="28125" x2="71287" y2="35069"/>
                        <a14:foregroundMark x1="70957" y1="28125" x2="70297" y2="36111"/>
                        <a14:foregroundMark x1="29857" y1="30556" x2="29878" y2="30653"/>
                        <a14:foregroundMark x1="29703" y1="29861" x2="29857" y2="30556"/>
                        <a14:foregroundMark x1="32123" y1="38542" x2="33003" y2="42361"/>
                        <a14:foregroundMark x1="32490" y1="38542" x2="33003" y2="40972"/>
                        <a14:foregroundMark x1="32270" y1="37500" x2="32490" y2="38542"/>
                        <a14:foregroundMark x1="32167" y1="37014" x2="32270" y2="37500"/>
                        <a14:foregroundMark x1="35314" y1="96181" x2="74257" y2="96528"/>
                        <a14:foregroundMark x1="44224" y1="97569" x2="36634" y2="75694"/>
                        <a14:foregroundMark x1="60726" y1="96875" x2="70627" y2="71528"/>
                        <a14:backgroundMark x1="19472" y1="26736" x2="19472" y2="26736"/>
                        <a14:backgroundMark x1="18812" y1="51042" x2="17162" y2="17014"/>
                        <a14:backgroundMark x1="81848" y1="48611" x2="81518" y2="11111"/>
                        <a14:backgroundMark x1="76693" y1="32585" x2="81848" y2="52083"/>
                        <a14:backgroundMark x1="72961" y1="18475" x2="75381" y2="27626"/>
                        <a14:backgroundMark x1="69637" y1="5903" x2="71990" y2="14803"/>
                        <a14:backgroundMark x1="89769" y1="46875" x2="96700" y2="58681"/>
                        <a14:backgroundMark x1="79868" y1="57986" x2="99010" y2="58333"/>
                        <a14:backgroundMark x1="92079" y1="37500" x2="87459" y2="5903"/>
                        <a14:backgroundMark x1="91089" y1="43056" x2="66337" y2="0"/>
                        <a14:backgroundMark x1="25083" y1="8333" x2="11881" y2="60069"/>
                        <a14:backgroundMark x1="11881" y1="60069" x2="8911" y2="62500"/>
                        <a14:backgroundMark x1="31683" y1="58681" x2="660" y2="79514"/>
                        <a14:backgroundMark x1="7591" y1="59028" x2="14191" y2="4861"/>
                        <a14:backgroundMark x1="14191" y1="4861" x2="27393" y2="347"/>
                        <a14:backgroundMark x1="6931" y1="2778" x2="8251" y2="69792"/>
                        <a14:backgroundMark x1="23273" y1="32504" x2="21452" y2="22222"/>
                        <a14:backgroundMark x1="27723" y1="57639" x2="24442" y2="39108"/>
                        <a14:backgroundMark x1="25083" y1="11458" x2="34983" y2="0"/>
                        <a14:backgroundMark x1="12541" y1="55208" x2="19472" y2="63194"/>
                        <a14:backgroundMark x1="7921" y1="63194" x2="330" y2="88889"/>
                        <a14:backgroundMark x1="26733" y1="64236" x2="21782" y2="39583"/>
                        <a14:backgroundMark x1="24422" y1="70139" x2="24422" y2="70139"/>
                        <a14:backgroundMark x1="25743" y1="70139" x2="25743" y2="70139"/>
                        <a14:backgroundMark x1="28053" y1="55556" x2="20462" y2="41319"/>
                        <a14:backgroundMark x1="27393" y1="64236" x2="20462" y2="70139"/>
                        <a14:backgroundMark x1="36634" y1="57639" x2="2640" y2="40972"/>
                        <a14:backgroundMark x1="75578" y1="57986" x2="99670" y2="64583"/>
                        <a14:backgroundMark x1="78548" y1="54861" x2="99670" y2="40278"/>
                        <a14:backgroundMark x1="86139" y1="48611" x2="90759" y2="2431"/>
                        <a14:backgroundMark x1="84158" y1="15972" x2="80858" y2="10764"/>
                        <a14:backgroundMark x1="76000" y1="36553" x2="82838" y2="57292"/>
                        <a14:backgroundMark x1="70516" y1="19923" x2="73141" y2="27882"/>
                        <a14:backgroundMark x1="82838" y1="57292" x2="83828" y2="57292"/>
                        <a14:backgroundMark x1="90099" y1="47222" x2="91419" y2="19792"/>
                        <a14:backgroundMark x1="84488" y1="38889" x2="88449" y2="10417"/>
                        <a14:backgroundMark x1="87459" y1="45486" x2="97360" y2="9028"/>
                        <a14:backgroundMark x1="91419" y1="46528" x2="93729" y2="25347"/>
                        <a14:backgroundMark x1="93729" y1="25347" x2="93069" y2="22569"/>
                        <a14:backgroundMark x1="90429" y1="14236" x2="66007" y2="4167"/>
                        <a14:backgroundMark x1="77228" y1="13889" x2="95380" y2="49653"/>
                        <a14:backgroundMark x1="24752" y1="11111" x2="0" y2="1389"/>
                        <a14:backgroundMark x1="25413" y1="12500" x2="28383" y2="1042"/>
                        <a14:backgroundMark x1="14191" y1="9375" x2="17492" y2="44444"/>
                        <a14:backgroundMark x1="24890" y1="39189" x2="24752" y2="50347"/>
                        <a14:backgroundMark x1="25083" y1="23611" x2="24992" y2="30998"/>
                        <a14:backgroundMark x1="28053" y1="14236" x2="34323" y2="0"/>
                        <a14:backgroundMark x1="24092" y1="5208" x2="25083" y2="5903"/>
                        <a14:backgroundMark x1="29043" y1="14583" x2="36634" y2="1042"/>
                        <a14:backgroundMark x1="66112" y1="4994" x2="82178" y2="6944"/>
                        <a14:backgroundMark x1="73507" y1="18152" x2="88449" y2="38194"/>
                        <a14:backgroundMark x1="62046" y1="2778" x2="62315" y2="3139"/>
                        <a14:backgroundMark x1="83168" y1="9028" x2="97030" y2="48958"/>
                        <a14:backgroundMark x1="19472" y1="13889" x2="40594" y2="0"/>
                        <a14:backgroundMark x1="40924" y1="2778" x2="12211" y2="2431"/>
                        <a14:backgroundMark x1="33993" y1="7986" x2="25413" y2="15625"/>
                        <a14:backgroundMark x1="28053" y1="37500" x2="28053" y2="37500"/>
                        <a14:backgroundMark x1="27723" y1="35417" x2="27723" y2="35417"/>
                        <a14:backgroundMark x1="28053" y1="35764" x2="28053" y2="35764"/>
                        <a14:backgroundMark x1="28053" y1="35764" x2="28053" y2="35764"/>
                        <a14:backgroundMark x1="28053" y1="35764" x2="28053" y2="35764"/>
                        <a14:backgroundMark x1="28053" y1="35764" x2="28053" y2="35764"/>
                        <a14:backgroundMark x1="28053" y1="35764" x2="28053" y2="35764"/>
                        <a14:backgroundMark x1="27063" y1="38542" x2="27063" y2="38542"/>
                        <a14:backgroundMark x1="28383" y1="42014" x2="26733" y2="35417"/>
                        <a14:backgroundMark x1="27063" y1="40278" x2="22442" y2="28125"/>
                        <a14:backgroundMark x1="28383" y1="33681" x2="28383" y2="33681"/>
                        <a14:backgroundMark x1="27723" y1="32986" x2="27723" y2="32986"/>
                        <a14:backgroundMark x1="27393" y1="34375" x2="27393" y2="34375"/>
                        <a14:backgroundMark x1="28383" y1="30556" x2="28383" y2="30556"/>
                        <a14:backgroundMark x1="26733" y1="30556" x2="26403" y2="42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2080" y="3797396"/>
            <a:ext cx="1080000" cy="102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D916292-EF95-43A5-9B63-0BEF39EAE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" b="97917" l="1042" r="97917">
                        <a14:foregroundMark x1="2083" y1="87500" x2="52083" y2="97917"/>
                        <a14:foregroundMark x1="52083" y1="97917" x2="13542" y2="96875"/>
                        <a14:foregroundMark x1="2083" y1="86458" x2="2083" y2="98958"/>
                        <a14:foregroundMark x1="48958" y1="94792" x2="91667" y2="93750"/>
                        <a14:foregroundMark x1="97917" y1="90625" x2="98958" y2="92708"/>
                        <a14:foregroundMark x1="25000" y1="37500" x2="72917" y2="37500"/>
                        <a14:foregroundMark x1="39583" y1="8333" x2="39583" y2="43750"/>
                        <a14:foregroundMark x1="50000" y1="7292" x2="47917" y2="33333"/>
                        <a14:foregroundMark x1="45833" y1="3125" x2="73958" y2="3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80" y="5335236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01659D56-7935-4C9C-B77E-4DDA8BB0E0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42" b="97917" l="0" r="97917">
                        <a14:foregroundMark x1="13542" y1="94792" x2="37500" y2="76042"/>
                        <a14:foregroundMark x1="35417" y1="93750" x2="78125" y2="91667"/>
                        <a14:foregroundMark x1="91667" y1="97917" x2="72917" y2="88542"/>
                        <a14:foregroundMark x1="98958" y1="98958" x2="87500" y2="98958"/>
                        <a14:foregroundMark x1="23958" y1="31250" x2="65625" y2="10417"/>
                        <a14:foregroundMark x1="54167" y1="9375" x2="33333" y2="13542"/>
                        <a14:foregroundMark x1="46875" y1="7292" x2="51042" y2="2083"/>
                        <a14:foregroundMark x1="7292" y1="90625" x2="30208" y2="71875"/>
                        <a14:foregroundMark x1="32292" y1="92708" x2="43750" y2="75000"/>
                        <a14:foregroundMark x1="28125" y1="89583" x2="39583" y2="89583"/>
                        <a14:foregroundMark x1="2197" y1="91374" x2="0" y2="91667"/>
                        <a14:foregroundMark x1="15625" y1="89583" x2="4655" y2="91046"/>
                        <a14:backgroundMark x1="14583" y1="44792" x2="11458" y2="25000"/>
                        <a14:backgroundMark x1="6250" y1="81250" x2="18750" y2="6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80" y="829092"/>
            <a:ext cx="1080000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" name="CaixaDeTexto 2">
            <a:extLst>
              <a:ext uri="{FF2B5EF4-FFF2-40B4-BE49-F238E27FC236}">
                <a16:creationId xmlns:a16="http://schemas.microsoft.com/office/drawing/2014/main" id="{A56BFD12-86DA-4FE0-8989-40D66333D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105834"/>
            <a:ext cx="16840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Prof. </a:t>
            </a:r>
            <a:br>
              <a:rPr lang="pt-BR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BR" sz="1800" dirty="0">
                <a:solidFill>
                  <a:schemeClr val="bg2">
                    <a:lumMod val="50000"/>
                  </a:schemeClr>
                </a:solidFill>
              </a:rPr>
              <a:t>Marcel A. Porto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800" b="1" dirty="0">
                <a:solidFill>
                  <a:schemeClr val="bg2">
                    <a:lumMod val="50000"/>
                  </a:schemeClr>
                </a:solidFill>
              </a:rPr>
              <a:t>Diretor</a:t>
            </a:r>
            <a:endParaRPr lang="pt-B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CaixaDeTexto 2">
            <a:extLst>
              <a:ext uri="{FF2B5EF4-FFF2-40B4-BE49-F238E27FC236}">
                <a16:creationId xmlns:a16="http://schemas.microsoft.com/office/drawing/2014/main" id="{63933CE0-161D-400A-AB89-A3DE495DD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117" y="2704163"/>
            <a:ext cx="2592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Prof. </a:t>
            </a:r>
            <a:r>
              <a:rPr lang="pt-BR" sz="1400" b="1" dirty="0" err="1">
                <a:solidFill>
                  <a:schemeClr val="bg2">
                    <a:lumMod val="50000"/>
                  </a:schemeClr>
                </a:solidFill>
              </a:rPr>
              <a:t>Etiano</a:t>
            </a: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 S. L. Filho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pt-BR" sz="5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Coord. Atividades Pedagógicas</a:t>
            </a:r>
            <a:endParaRPr lang="pt-B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CaixaDeTexto 2">
            <a:extLst>
              <a:ext uri="{FF2B5EF4-FFF2-40B4-BE49-F238E27FC236}">
                <a16:creationId xmlns:a16="http://schemas.microsoft.com/office/drawing/2014/main" id="{49806B61-D7C5-4D08-97B6-DC7DA5B9C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1117" y="4077072"/>
            <a:ext cx="2592288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Prof. </a:t>
            </a:r>
            <a:r>
              <a:rPr lang="pt-BR" sz="1400" b="1" dirty="0" err="1">
                <a:solidFill>
                  <a:schemeClr val="bg2">
                    <a:lumMod val="50000"/>
                  </a:schemeClr>
                </a:solidFill>
              </a:rPr>
              <a:t>Dejair</a:t>
            </a: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 C. Lacerda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pt-BR" sz="5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Coord. Atividades Técnicas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Dep. FIC</a:t>
            </a:r>
            <a:endParaRPr lang="pt-B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CaixaDeTexto 2">
            <a:extLst>
              <a:ext uri="{FF2B5EF4-FFF2-40B4-BE49-F238E27FC236}">
                <a16:creationId xmlns:a16="http://schemas.microsoft.com/office/drawing/2014/main" id="{843D4119-EF27-4E18-BF05-934D7F6BF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5661248"/>
            <a:ext cx="2592288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Prof. João Luiz Sanches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pt-BR" sz="5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Coord. Atividades Técnicas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Dep. NOHM</a:t>
            </a:r>
            <a:endParaRPr lang="pt-B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CaixaDeTexto 2">
            <a:extLst>
              <a:ext uri="{FF2B5EF4-FFF2-40B4-BE49-F238E27FC236}">
                <a16:creationId xmlns:a16="http://schemas.microsoft.com/office/drawing/2014/main" id="{AD07F2FE-6A9E-44AE-906B-A4C076869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167" y="1052736"/>
            <a:ext cx="2863267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Paschoal (</a:t>
            </a:r>
            <a:r>
              <a:rPr lang="pt-BR" sz="1400" b="1" dirty="0" err="1">
                <a:solidFill>
                  <a:schemeClr val="bg2">
                    <a:lumMod val="50000"/>
                  </a:schemeClr>
                </a:solidFill>
              </a:rPr>
              <a:t>Vanderson</a:t>
            </a:r>
            <a:r>
              <a:rPr lang="pt-BR" sz="1400" b="1" dirty="0">
                <a:solidFill>
                  <a:schemeClr val="bg2">
                    <a:lumMod val="50000"/>
                  </a:schemeClr>
                </a:solidFill>
              </a:rPr>
              <a:t> R. Paschoal)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pt-BR" sz="5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Ger. Administrativo e Financeiro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2">
                    <a:lumMod val="50000"/>
                  </a:schemeClr>
                </a:solidFill>
              </a:rPr>
              <a:t>(Secretário)</a:t>
            </a:r>
            <a:endParaRPr lang="pt-B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AA34AFD-22ED-4E75-9374-FA4FBC376961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FC2173-1563-4FB8-8C6B-460FE7BC61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8889" l="2000" r="99000">
                        <a14:foregroundMark x1="35918" y1="6216" x2="60791" y2="8226"/>
                        <a14:foregroundMark x1="69325" y1="75535" x2="42000" y2="98889"/>
                        <a14:foregroundMark x1="42000" y1="98889" x2="30507" y2="77910"/>
                        <a14:foregroundMark x1="88121" y1="89416" x2="88000" y2="90000"/>
                        <a14:foregroundMark x1="84000" y1="95556" x2="26000" y2="97778"/>
                        <a14:foregroundMark x1="26000" y1="97778" x2="21547" y2="87433"/>
                        <a14:foregroundMark x1="3247" y1="12380" x2="3000" y2="1111"/>
                        <a14:foregroundMark x1="98329" y1="79538" x2="99000" y2="94444"/>
                        <a14:foregroundMark x1="95000" y1="5556" x2="95803" y2="23409"/>
                        <a14:foregroundMark x1="22940" y1="85952" x2="49000" y2="98889"/>
                        <a14:foregroundMark x1="49000" y1="98889" x2="49000" y2="98889"/>
                        <a14:foregroundMark x1="45000" y1="93333" x2="87000" y2="98889"/>
                        <a14:foregroundMark x1="77000" y1="88889" x2="77000" y2="97778"/>
                        <a14:foregroundMark x1="58000" y1="87778" x2="90000" y2="98889"/>
                        <a14:foregroundMark x1="38714" y1="8889" x2="40000" y2="5556"/>
                        <a14:foregroundMark x1="31000" y1="28889" x2="38714" y2="8889"/>
                        <a14:foregroundMark x1="36000" y1="8889" x2="36000" y2="14444"/>
                        <a14:foregroundMark x1="36000" y1="7778" x2="36000" y2="8889"/>
                        <a14:foregroundMark x1="35000" y1="6667" x2="35000" y2="6667"/>
                        <a14:foregroundMark x1="36000" y1="7778" x2="36000" y2="7778"/>
                        <a14:foregroundMark x1="35000" y1="8889" x2="35000" y2="8889"/>
                        <a14:foregroundMark x1="37999" y1="5556" x2="39000" y2="4444"/>
                        <a14:foregroundMark x1="35000" y1="8889" x2="37999" y2="5556"/>
                        <a14:foregroundMark x1="35000" y1="8889" x2="37000" y2="13333"/>
                        <a14:foregroundMark x1="33000" y1="8889" x2="39000" y2="5556"/>
                        <a14:foregroundMark x1="69524" y1="25556" x2="70000" y2="26667"/>
                        <a14:foregroundMark x1="60476" y1="4444" x2="69524" y2="25556"/>
                        <a14:foregroundMark x1="60000" y1="3333" x2="60476" y2="4444"/>
                        <a14:foregroundMark x1="85000" y1="68889" x2="99000" y2="85556"/>
                        <a14:foregroundMark x1="2000" y1="97778" x2="18000" y2="66667"/>
                        <a14:foregroundMark x1="6000" y1="77778" x2="18000" y2="66667"/>
                        <a14:foregroundMark x1="3000" y1="83333" x2="11000" y2="70000"/>
                        <a14:foregroundMark x1="3000" y1="86667" x2="29000" y2="64444"/>
                        <a14:foregroundMark x1="11000" y1="71111" x2="4000" y2="95556"/>
                        <a14:foregroundMark x1="36000" y1="6667" x2="36000" y2="6667"/>
                        <a14:foregroundMark x1="37000" y1="6667" x2="37000" y2="6667"/>
                        <a14:foregroundMark x1="37000" y1="6667" x2="37000" y2="6667"/>
                        <a14:foregroundMark x1="37000" y1="6667" x2="37000" y2="6667"/>
                        <a14:foregroundMark x1="37000" y1="6667" x2="37000" y2="6667"/>
                        <a14:foregroundMark x1="36000" y1="6667" x2="36000" y2="6667"/>
                        <a14:foregroundMark x1="36000" y1="6667" x2="36000" y2="6667"/>
                        <a14:foregroundMark x1="36000" y1="6667" x2="36000" y2="6667"/>
                        <a14:foregroundMark x1="36000" y1="6667" x2="36000" y2="6667"/>
                        <a14:foregroundMark x1="35000" y1="10000" x2="42000" y2="5556"/>
                        <a14:foregroundMark x1="38000" y1="6667" x2="34000" y2="13333"/>
                        <a14:backgroundMark x1="14000" y1="13333" x2="12000" y2="41111"/>
                        <a14:backgroundMark x1="76694" y1="23361" x2="92000" y2="56667"/>
                        <a14:backgroundMark x1="92867" y1="62325" x2="90000" y2="55556"/>
                        <a14:backgroundMark x1="80000" y1="61111" x2="86751" y2="67428"/>
                        <a14:backgroundMark x1="95000" y1="32222" x2="95000" y2="0"/>
                        <a14:backgroundMark x1="20394" y1="4444" x2="8000" y2="4444"/>
                        <a14:backgroundMark x1="31640" y1="2511" x2="32000" y2="1111"/>
                        <a14:backgroundMark x1="25772" y1="19117" x2="4000" y2="51111"/>
                        <a14:backgroundMark x1="21711" y1="57325" x2="23000" y2="57778"/>
                        <a14:backgroundMark x1="16154" y1="55376" x2="17776" y2="55945"/>
                        <a14:backgroundMark x1="4000" y1="51111" x2="15547" y2="55163"/>
                        <a14:backgroundMark x1="5000" y1="26667" x2="2000" y2="0"/>
                        <a14:backgroundMark x1="7000" y1="4444" x2="4000" y2="0"/>
                        <a14:backgroundMark x1="62000" y1="2222" x2="62000" y2="2222"/>
                        <a14:backgroundMark x1="59000" y1="2222" x2="59000" y2="2222"/>
                        <a14:backgroundMark x1="62000" y1="4444" x2="62000" y2="4444"/>
                        <a14:backgroundMark x1="71000" y1="26667" x2="71000" y2="26667"/>
                        <a14:backgroundMark x1="71000" y1="25556" x2="71000" y2="25556"/>
                      </a14:backgroundRemoval>
                    </a14:imgEffect>
                  </a14:imgLayer>
                </a14:imgProps>
              </a:ext>
            </a:extLst>
          </a:blip>
          <a:srcRect r="6221" b="9177"/>
          <a:stretch/>
        </p:blipFill>
        <p:spPr>
          <a:xfrm>
            <a:off x="4135120" y="2453011"/>
            <a:ext cx="1080000" cy="94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tângulo 118">
            <a:extLst>
              <a:ext uri="{FF2B5EF4-FFF2-40B4-BE49-F238E27FC236}">
                <a16:creationId xmlns:a16="http://schemas.microsoft.com/office/drawing/2014/main" id="{1803E4B6-6F8F-40B3-BABC-ABF5B84E2FB6}"/>
              </a:ext>
            </a:extLst>
          </p:cNvPr>
          <p:cNvSpPr/>
          <p:nvPr/>
        </p:nvSpPr>
        <p:spPr>
          <a:xfrm flipH="1">
            <a:off x="4549422" y="1681415"/>
            <a:ext cx="2305032" cy="5865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12378DE-C002-471D-AF8D-C527ACDBB5AF}"/>
              </a:ext>
            </a:extLst>
          </p:cNvPr>
          <p:cNvSpPr/>
          <p:nvPr/>
        </p:nvSpPr>
        <p:spPr>
          <a:xfrm>
            <a:off x="4242670" y="1963568"/>
            <a:ext cx="2581576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4EB75E92-42D9-4F0D-B4C5-AA5DD2A261B9}"/>
              </a:ext>
            </a:extLst>
          </p:cNvPr>
          <p:cNvSpPr/>
          <p:nvPr/>
        </p:nvSpPr>
        <p:spPr>
          <a:xfrm flipH="1">
            <a:off x="1747213" y="3235003"/>
            <a:ext cx="4453344" cy="184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4480A94D-F605-4C2B-B900-3D9617E6A48D}"/>
              </a:ext>
            </a:extLst>
          </p:cNvPr>
          <p:cNvSpPr/>
          <p:nvPr/>
        </p:nvSpPr>
        <p:spPr>
          <a:xfrm>
            <a:off x="5393100" y="3301241"/>
            <a:ext cx="1569793" cy="41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FCC7F23-87A8-4E65-8F3D-9D15DB612EB4}"/>
              </a:ext>
            </a:extLst>
          </p:cNvPr>
          <p:cNvSpPr/>
          <p:nvPr/>
        </p:nvSpPr>
        <p:spPr>
          <a:xfrm flipH="1">
            <a:off x="6300192" y="2267837"/>
            <a:ext cx="1081097" cy="68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30AB794A-C83D-4465-8658-BCFDF287B42E}"/>
              </a:ext>
            </a:extLst>
          </p:cNvPr>
          <p:cNvSpPr/>
          <p:nvPr/>
        </p:nvSpPr>
        <p:spPr>
          <a:xfrm>
            <a:off x="6069559" y="2733436"/>
            <a:ext cx="1569793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E2E1C5D6-1114-4BBD-B2C8-4C2DAB63683A}"/>
              </a:ext>
            </a:extLst>
          </p:cNvPr>
          <p:cNvSpPr/>
          <p:nvPr/>
        </p:nvSpPr>
        <p:spPr>
          <a:xfrm>
            <a:off x="5868144" y="2727887"/>
            <a:ext cx="2827348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1CDA106D-BAF5-4FC0-8EF0-4646E2B60823}"/>
              </a:ext>
            </a:extLst>
          </p:cNvPr>
          <p:cNvSpPr/>
          <p:nvPr/>
        </p:nvSpPr>
        <p:spPr>
          <a:xfrm flipH="1">
            <a:off x="1072539" y="5077493"/>
            <a:ext cx="1377488" cy="549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BCE30B1D-1754-4688-A4AC-3A1BA13C7A9C}"/>
              </a:ext>
            </a:extLst>
          </p:cNvPr>
          <p:cNvSpPr/>
          <p:nvPr/>
        </p:nvSpPr>
        <p:spPr>
          <a:xfrm>
            <a:off x="623408" y="5370937"/>
            <a:ext cx="3926014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5FFDBFDE-4120-4133-ADAC-54B058E18203}"/>
              </a:ext>
            </a:extLst>
          </p:cNvPr>
          <p:cNvSpPr/>
          <p:nvPr/>
        </p:nvSpPr>
        <p:spPr>
          <a:xfrm>
            <a:off x="4051231" y="5082161"/>
            <a:ext cx="4117453" cy="68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3FE25F4A-FBD7-4F09-BF0E-CAE9CCD504D0}"/>
              </a:ext>
            </a:extLst>
          </p:cNvPr>
          <p:cNvSpPr/>
          <p:nvPr/>
        </p:nvSpPr>
        <p:spPr>
          <a:xfrm>
            <a:off x="5392411" y="5091076"/>
            <a:ext cx="1477549" cy="68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5C6A97C3-66FA-4969-9E4C-08772CAF61D1}"/>
              </a:ext>
            </a:extLst>
          </p:cNvPr>
          <p:cNvSpPr/>
          <p:nvPr/>
        </p:nvSpPr>
        <p:spPr>
          <a:xfrm>
            <a:off x="4168178" y="5467590"/>
            <a:ext cx="3926014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9DA462B2-F754-47E4-9464-C1BBBA6FD250}"/>
              </a:ext>
            </a:extLst>
          </p:cNvPr>
          <p:cNvSpPr/>
          <p:nvPr/>
        </p:nvSpPr>
        <p:spPr>
          <a:xfrm>
            <a:off x="4716016" y="3786832"/>
            <a:ext cx="2845540" cy="68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266ED512-89E5-4FFD-B584-AE58EF438C92}"/>
              </a:ext>
            </a:extLst>
          </p:cNvPr>
          <p:cNvSpPr/>
          <p:nvPr/>
        </p:nvSpPr>
        <p:spPr>
          <a:xfrm>
            <a:off x="4242670" y="4253126"/>
            <a:ext cx="3926014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1592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ORGANOGRAMA DA EQUIPE - FIC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EFDDFDCD-1551-4731-B70B-B921C7F1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28" y="408275"/>
            <a:ext cx="1773803" cy="760201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A6220BF2-C116-42F3-857A-2B6F72F5083E}"/>
              </a:ext>
            </a:extLst>
          </p:cNvPr>
          <p:cNvSpPr/>
          <p:nvPr/>
        </p:nvSpPr>
        <p:spPr>
          <a:xfrm>
            <a:off x="1588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F4B95A-F437-497F-9093-A88CB46BA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1"/>
          <a:stretch/>
        </p:blipFill>
        <p:spPr>
          <a:xfrm>
            <a:off x="728758" y="5202313"/>
            <a:ext cx="677753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5E973A-6E74-483D-8D80-93B64ECCD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202313"/>
            <a:ext cx="693659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E88773-7BD0-401B-B9C7-FE32F0947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20" y="2564904"/>
            <a:ext cx="750316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24F68DF-A7D7-47A8-8979-15F5CC8001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9" b="-1"/>
          <a:stretch/>
        </p:blipFill>
        <p:spPr>
          <a:xfrm>
            <a:off x="7025459" y="2564904"/>
            <a:ext cx="782708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BE690A-4C69-4FD1-B3B8-4D8CE4FE8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14" y="3905717"/>
            <a:ext cx="720000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87B3B3DC-390E-4A77-AFD4-5BC2F33D61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520" y="3905717"/>
            <a:ext cx="727347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CE4DFAFB-778B-4D95-B707-ED11D8ACD0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16" y="5246530"/>
            <a:ext cx="653720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190F5D3-1EED-4A47-B025-D46E6F50900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4179" r="11387"/>
          <a:stretch/>
        </p:blipFill>
        <p:spPr>
          <a:xfrm>
            <a:off x="2121190" y="5202313"/>
            <a:ext cx="626501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77FB189-9C64-44A7-A564-5FB5D288BC6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" b="3632"/>
          <a:stretch/>
        </p:blipFill>
        <p:spPr>
          <a:xfrm>
            <a:off x="7177554" y="3905717"/>
            <a:ext cx="692993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A528DF06-605D-4CD1-8B67-9BC1099E6752}"/>
              </a:ext>
            </a:extLst>
          </p:cNvPr>
          <p:cNvPicPr/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70" b="89971" l="2521" r="89916">
                        <a14:foregroundMark x1="63025" y1="18750" x2="71148" y2="33866"/>
                        <a14:foregroundMark x1="59944" y1="17442" x2="61345" y2="14826"/>
                        <a14:foregroundMark x1="19608" y1="35029" x2="32493" y2="30814"/>
                        <a14:foregroundMark x1="32493" y1="30814" x2="41457" y2="23983"/>
                        <a14:foregroundMark x1="41457" y1="23983" x2="52381" y2="30959"/>
                        <a14:foregroundMark x1="52381" y1="30959" x2="47619" y2="39244"/>
                        <a14:foregroundMark x1="47619" y1="39244" x2="50420" y2="46802"/>
                        <a14:foregroundMark x1="50420" y1="46802" x2="63025" y2="50436"/>
                        <a14:foregroundMark x1="63025" y1="50436" x2="75350" y2="46802"/>
                        <a14:foregroundMark x1="75350" y1="46802" x2="81232" y2="31686"/>
                        <a14:foregroundMark x1="81232" y1="31686" x2="80392" y2="24128"/>
                        <a14:foregroundMark x1="80392" y1="24128" x2="71709" y2="17442"/>
                        <a14:foregroundMark x1="71709" y1="17442" x2="54902" y2="21221"/>
                        <a14:foregroundMark x1="54902" y1="21221" x2="70588" y2="37791"/>
                        <a14:foregroundMark x1="70588" y1="37791" x2="82913" y2="34302"/>
                        <a14:foregroundMark x1="82913" y1="34302" x2="83193" y2="26744"/>
                        <a14:foregroundMark x1="83193" y1="26744" x2="88796" y2="34012"/>
                        <a14:foregroundMark x1="88796" y1="34012" x2="84874" y2="48547"/>
                        <a14:foregroundMark x1="84874" y1="48547" x2="69748" y2="48837"/>
                        <a14:foregroundMark x1="69748" y1="48837" x2="60504" y2="4215"/>
                        <a14:foregroundMark x1="16888" y1="32366" x2="33894" y2="29215"/>
                        <a14:foregroundMark x1="6443" y1="34302" x2="12245" y2="33227"/>
                        <a14:foregroundMark x1="33894" y1="29215" x2="42297" y2="23256"/>
                        <a14:foregroundMark x1="42297" y1="23256" x2="51821" y2="30669"/>
                        <a14:foregroundMark x1="51821" y1="30669" x2="52101" y2="38808"/>
                        <a14:foregroundMark x1="52101" y1="38808" x2="54062" y2="27616"/>
                        <a14:foregroundMark x1="45378" y1="40407" x2="42577" y2="48837"/>
                        <a14:foregroundMark x1="42577" y1="48837" x2="57143" y2="50872"/>
                        <a14:foregroundMark x1="57143" y1="50872" x2="57703" y2="50872"/>
                        <a14:foregroundMark x1="59384" y1="51744" x2="60224" y2="67878"/>
                        <a14:foregroundMark x1="80672" y1="49709" x2="77591" y2="67733"/>
                        <a14:foregroundMark x1="58263" y1="67297" x2="60224" y2="83430"/>
                        <a14:foregroundMark x1="60224" y1="83430" x2="55462" y2="87645"/>
                        <a14:foregroundMark x1="77311" y1="65116" x2="73950" y2="81250"/>
                        <a14:foregroundMark x1="73950" y1="81250" x2="81232" y2="85029"/>
                        <a14:foregroundMark x1="4202" y1="34448" x2="6162" y2="34157"/>
                        <a14:foregroundMark x1="7294" y1="33322" x2="8123" y2="33430"/>
                        <a14:foregroundMark x1="2521" y1="32703" x2="6231" y2="33184"/>
                        <a14:foregroundMark x1="69748" y1="20494" x2="71709" y2="23692"/>
                        <a14:foregroundMark x1="16527" y1="35610" x2="21008" y2="34593"/>
                        <a14:foregroundMark x1="14006" y1="38663" x2="16527" y2="36919"/>
                        <a14:foregroundMark x1="88367" y1="50000" x2="88235" y2="50581"/>
                        <a14:foregroundMark x1="88598" y1="48983" x2="88367" y2="50000"/>
                        <a14:foregroundMark x1="88664" y1="48692" x2="88598" y2="48983"/>
                        <a14:foregroundMark x1="88796" y1="48110" x2="88664" y2="48692"/>
                        <a14:foregroundMark x1="88261" y1="50727" x2="88796" y2="50291"/>
                        <a14:foregroundMark x1="87549" y1="51308" x2="88261" y2="50727"/>
                        <a14:foregroundMark x1="86835" y1="51890" x2="87549" y2="51308"/>
                        <a14:foregroundMark x1="66387" y1="56831" x2="66387" y2="56831"/>
                        <a14:foregroundMark x1="66947" y1="57413" x2="66947" y2="57413"/>
                        <a14:backgroundMark x1="1120" y1="30233" x2="11204" y2="24709"/>
                        <a14:backgroundMark x1="11204" y1="24709" x2="12325" y2="16424"/>
                        <a14:backgroundMark x1="12325" y1="16424" x2="36415" y2="7267"/>
                        <a14:backgroundMark x1="36415" y1="7267" x2="50420" y2="6395"/>
                        <a14:backgroundMark x1="50420" y1="6395" x2="46499" y2="14099"/>
                        <a14:backgroundMark x1="46499" y1="14099" x2="32773" y2="17151"/>
                        <a14:backgroundMark x1="32773" y1="17151" x2="26050" y2="23983"/>
                        <a14:backgroundMark x1="26050" y1="23983" x2="23529" y2="16860"/>
                        <a14:backgroundMark x1="23529" y1="16860" x2="23529" y2="16860"/>
                        <a14:backgroundMark x1="7563" y1="31686" x2="22409" y2="26453"/>
                        <a14:backgroundMark x1="22409" y1="26453" x2="28011" y2="22965"/>
                        <a14:backgroundMark x1="85994" y1="18605" x2="90756" y2="25436"/>
                        <a14:backgroundMark x1="85434" y1="19622" x2="88796" y2="21802"/>
                        <a14:backgroundMark x1="87955" y1="23256" x2="85994" y2="19186"/>
                        <a14:backgroundMark x1="75630" y1="14971" x2="77591" y2="9157"/>
                        <a14:backgroundMark x1="12325" y1="33140" x2="17647" y2="31541"/>
                        <a14:backgroundMark x1="86275" y1="50462" x2="86275" y2="50872"/>
                        <a14:backgroundMark x1="94118" y1="45930" x2="93557" y2="42006"/>
                        <a14:backgroundMark x1="91036" y1="33285" x2="90476" y2="31977"/>
                        <a14:backgroundMark x1="66387" y1="56686" x2="66387" y2="56686"/>
                        <a14:backgroundMark x1="66667" y1="57267" x2="66667" y2="57267"/>
                        <a14:backgroundMark x1="67227" y1="57994" x2="67227" y2="57994"/>
                        <a14:backgroundMark x1="66947" y1="57703" x2="66947" y2="57703"/>
                        <a14:backgroundMark x1="66387" y1="56977" x2="66387" y2="56977"/>
                        <a14:backgroundMark x1="86275" y1="48983" x2="86275" y2="48983"/>
                        <a14:backgroundMark x1="86555" y1="50000" x2="86555" y2="50000"/>
                        <a14:backgroundMark x1="85434" y1="50727" x2="85434" y2="50727"/>
                        <a14:backgroundMark x1="85714" y1="51308" x2="85714" y2="51308"/>
                        <a14:backgroundMark x1="86555" y1="48692" x2="86555" y2="48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3520" r="8737"/>
          <a:stretch/>
        </p:blipFill>
        <p:spPr bwMode="auto">
          <a:xfrm>
            <a:off x="2870440" y="639621"/>
            <a:ext cx="1793496" cy="2850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4E806FEF-9CD6-4A4C-B643-1B828223644B}"/>
              </a:ext>
            </a:extLst>
          </p:cNvPr>
          <p:cNvGrpSpPr/>
          <p:nvPr/>
        </p:nvGrpSpPr>
        <p:grpSpPr>
          <a:xfrm>
            <a:off x="6776853" y="3212976"/>
            <a:ext cx="1328565" cy="692741"/>
            <a:chOff x="7148921" y="2170086"/>
            <a:chExt cx="1328565" cy="692741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9ED9E927-6A72-4A50-BFFE-E5F7FA43B2F0}"/>
                </a:ext>
              </a:extLst>
            </p:cNvPr>
            <p:cNvSpPr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FCA8EF45-0B90-4822-A787-9056D1B66631}"/>
                </a:ext>
              </a:extLst>
            </p:cNvPr>
            <p:cNvSpPr txBox="1"/>
            <p:nvPr/>
          </p:nvSpPr>
          <p:spPr>
            <a:xfrm>
              <a:off x="7148921" y="2170086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PROF. ETIANO</a:t>
              </a: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Coord. Pedagógico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1C677C67-8E21-40EC-A65A-8F15DAAE3064}"/>
              </a:ext>
            </a:extLst>
          </p:cNvPr>
          <p:cNvGrpSpPr/>
          <p:nvPr/>
        </p:nvGrpSpPr>
        <p:grpSpPr>
          <a:xfrm>
            <a:off x="403351" y="5976002"/>
            <a:ext cx="1328565" cy="549342"/>
            <a:chOff x="7148921" y="2313485"/>
            <a:chExt cx="1328565" cy="549342"/>
          </a:xfrm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444D974D-C6A6-4DD9-B16E-E0A6546BF3D0}"/>
                </a:ext>
              </a:extLst>
            </p:cNvPr>
            <p:cNvSpPr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74ECD608-D3FF-4D6B-9940-A230F9409677}"/>
                </a:ext>
              </a:extLst>
            </p:cNvPr>
            <p:cNvSpPr txBox="1"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dirty="0">
                  <a:latin typeface="Calibri" panose="020F0502020204030204"/>
                </a:rPr>
                <a:t>ADRIANA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Apoio Técnico</a:t>
              </a:r>
            </a:p>
          </p:txBody>
        </p:sp>
      </p:grpSp>
      <p:sp>
        <p:nvSpPr>
          <p:cNvPr id="81" name="Retângulo 80">
            <a:extLst>
              <a:ext uri="{FF2B5EF4-FFF2-40B4-BE49-F238E27FC236}">
                <a16:creationId xmlns:a16="http://schemas.microsoft.com/office/drawing/2014/main" id="{F333C787-FF19-4784-874A-6E241F69F1D5}"/>
              </a:ext>
            </a:extLst>
          </p:cNvPr>
          <p:cNvSpPr/>
          <p:nvPr/>
        </p:nvSpPr>
        <p:spPr>
          <a:xfrm>
            <a:off x="1770157" y="6021288"/>
            <a:ext cx="1328565" cy="5493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E0B2E1A0-89CB-46F7-A911-2666A3F00634}"/>
              </a:ext>
            </a:extLst>
          </p:cNvPr>
          <p:cNvGrpSpPr/>
          <p:nvPr/>
        </p:nvGrpSpPr>
        <p:grpSpPr>
          <a:xfrm>
            <a:off x="3440913" y="5877272"/>
            <a:ext cx="2721244" cy="549342"/>
            <a:chOff x="7148921" y="2313485"/>
            <a:chExt cx="2721244" cy="549342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96A04843-D432-4A6D-808D-DA7D6CC64C7B}"/>
                </a:ext>
              </a:extLst>
            </p:cNvPr>
            <p:cNvSpPr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62F86FC2-0DBF-460C-AEF0-571211CF2C22}"/>
                </a:ext>
              </a:extLst>
            </p:cNvPr>
            <p:cNvSpPr txBox="1"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dirty="0">
                  <a:latin typeface="Calibri" panose="020F0502020204030204"/>
                </a:rPr>
                <a:t>BRUNA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</a:t>
              </a:r>
              <a:r>
                <a:rPr lang="pt-BR" sz="1200" b="1" kern="1200" dirty="0" err="1">
                  <a:latin typeface="Calibri" panose="020F0502020204030204"/>
                  <a:ea typeface="+mn-ea"/>
                  <a:cs typeface="+mn-cs"/>
                </a:rPr>
                <a:t>Adm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73B04ED0-8F3F-4C1E-86AF-15938E7000E1}"/>
                </a:ext>
              </a:extLst>
            </p:cNvPr>
            <p:cNvSpPr txBox="1"/>
            <p:nvPr/>
          </p:nvSpPr>
          <p:spPr>
            <a:xfrm>
              <a:off x="8541600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IVONE</a:t>
              </a: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</a:t>
              </a:r>
              <a:r>
                <a:rPr lang="pt-BR" sz="1200" b="1" kern="1200" dirty="0" err="1">
                  <a:latin typeface="Calibri" panose="020F0502020204030204"/>
                  <a:ea typeface="+mn-ea"/>
                  <a:cs typeface="+mn-cs"/>
                </a:rPr>
                <a:t>Adm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B94EB9EB-162C-4DD8-9227-943A59E28BE5}"/>
              </a:ext>
            </a:extLst>
          </p:cNvPr>
          <p:cNvGrpSpPr/>
          <p:nvPr/>
        </p:nvGrpSpPr>
        <p:grpSpPr>
          <a:xfrm>
            <a:off x="1747213" y="5976002"/>
            <a:ext cx="1328565" cy="549342"/>
            <a:chOff x="7148921" y="2313485"/>
            <a:chExt cx="1328565" cy="549342"/>
          </a:xfrm>
        </p:grpSpPr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86EE248C-DCD2-49DC-9031-DA4F56477265}"/>
                </a:ext>
              </a:extLst>
            </p:cNvPr>
            <p:cNvSpPr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DB9F3EB7-5048-4CCD-AB66-4BDF468C6D9D}"/>
                </a:ext>
              </a:extLst>
            </p:cNvPr>
            <p:cNvSpPr txBox="1"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dirty="0">
                  <a:latin typeface="Calibri" panose="020F0502020204030204"/>
                </a:rPr>
                <a:t>VERA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Apoio Técnico</a:t>
              </a:r>
            </a:p>
          </p:txBody>
        </p:sp>
      </p:grp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94271702-758B-40E1-8F7E-99058DB5642A}"/>
              </a:ext>
            </a:extLst>
          </p:cNvPr>
          <p:cNvGrpSpPr/>
          <p:nvPr/>
        </p:nvGrpSpPr>
        <p:grpSpPr>
          <a:xfrm>
            <a:off x="4051231" y="3212976"/>
            <a:ext cx="4838889" cy="3261568"/>
            <a:chOff x="5031276" y="-398741"/>
            <a:chExt cx="4838889" cy="3261568"/>
          </a:xfrm>
        </p:grpSpPr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CB628234-BA20-4361-B3F7-6479315DB92E}"/>
                </a:ext>
              </a:extLst>
            </p:cNvPr>
            <p:cNvSpPr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C2F60C99-56D6-456E-AC84-AF226784C000}"/>
                </a:ext>
              </a:extLst>
            </p:cNvPr>
            <p:cNvSpPr txBox="1"/>
            <p:nvPr/>
          </p:nvSpPr>
          <p:spPr>
            <a:xfrm>
              <a:off x="7148921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LUCAS</a:t>
              </a: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</a:t>
              </a:r>
              <a:r>
                <a:rPr lang="pt-BR" sz="1200" b="1" kern="1200" dirty="0" err="1">
                  <a:latin typeface="Calibri" panose="020F0502020204030204"/>
                  <a:ea typeface="+mn-ea"/>
                  <a:cs typeface="+mn-cs"/>
                </a:rPr>
                <a:t>Adm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7ADACFFD-0E1A-457F-A526-95B938D328AF}"/>
                </a:ext>
              </a:extLst>
            </p:cNvPr>
            <p:cNvSpPr txBox="1"/>
            <p:nvPr/>
          </p:nvSpPr>
          <p:spPr>
            <a:xfrm>
              <a:off x="8541600" y="2313485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FÁBIO</a:t>
              </a: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200" b="1" kern="1200" dirty="0">
                  <a:latin typeface="Calibri" panose="020F0502020204030204"/>
                  <a:ea typeface="+mn-ea"/>
                  <a:cs typeface="+mn-cs"/>
                </a:rPr>
                <a:t>Assist. </a:t>
              </a:r>
              <a:r>
                <a:rPr lang="pt-BR" sz="1200" b="1" kern="1200" dirty="0" err="1">
                  <a:latin typeface="Calibri" panose="020F0502020204030204"/>
                  <a:ea typeface="+mn-ea"/>
                  <a:cs typeface="+mn-cs"/>
                </a:rPr>
                <a:t>Adm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9923B5CA-0EE8-48A1-B48A-1FEB174808BD}"/>
                </a:ext>
              </a:extLst>
            </p:cNvPr>
            <p:cNvSpPr txBox="1"/>
            <p:nvPr/>
          </p:nvSpPr>
          <p:spPr>
            <a:xfrm>
              <a:off x="7857621" y="960621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100" b="1" dirty="0"/>
                <a:t>PROF. RONALDO</a:t>
              </a:r>
              <a:endParaRPr lang="pt-BR" sz="11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100" b="1" kern="1200" dirty="0">
                  <a:latin typeface="Calibri" panose="020F0502020204030204"/>
                  <a:ea typeface="+mn-ea"/>
                  <a:cs typeface="+mn-cs"/>
                </a:rPr>
                <a:t>OPP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AF3D467E-7AD0-4AAA-B334-109CB9AAB274}"/>
                </a:ext>
              </a:extLst>
            </p:cNvPr>
            <p:cNvSpPr txBox="1"/>
            <p:nvPr/>
          </p:nvSpPr>
          <p:spPr>
            <a:xfrm>
              <a:off x="6456260" y="972153"/>
              <a:ext cx="1512168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100" b="1" dirty="0"/>
                <a:t>PROF. MARQUEZINO</a:t>
              </a:r>
              <a:endParaRPr lang="pt-BR" sz="11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100" b="1" kern="1200" dirty="0">
                  <a:latin typeface="Calibri" panose="020F0502020204030204"/>
                  <a:ea typeface="+mn-ea"/>
                  <a:cs typeface="+mn-cs"/>
                </a:rPr>
                <a:t>OPP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A161931C-81AD-4915-BBE9-4E3C87F77AEF}"/>
                </a:ext>
              </a:extLst>
            </p:cNvPr>
            <p:cNvSpPr txBox="1"/>
            <p:nvPr/>
          </p:nvSpPr>
          <p:spPr>
            <a:xfrm>
              <a:off x="5031276" y="968837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100" b="1" dirty="0"/>
                <a:t>PROF. LEONARDO</a:t>
              </a:r>
              <a:endParaRPr lang="pt-BR" sz="11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100" b="1" kern="1200" dirty="0">
                  <a:latin typeface="Calibri" panose="020F0502020204030204"/>
                  <a:ea typeface="+mn-ea"/>
                  <a:cs typeface="+mn-cs"/>
                </a:rPr>
                <a:t>OPP</a:t>
              </a: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910A7973-98F5-485C-A8FF-EC34CEB072A6}"/>
                </a:ext>
              </a:extLst>
            </p:cNvPr>
            <p:cNvSpPr txBox="1"/>
            <p:nvPr/>
          </p:nvSpPr>
          <p:spPr>
            <a:xfrm>
              <a:off x="6521440" y="-398741"/>
              <a:ext cx="1328565" cy="5493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</a:pPr>
              <a:r>
                <a:rPr lang="pt-BR" sz="1200" b="1" dirty="0"/>
                <a:t>PROF. DEJAIR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  <a:p>
              <a:pPr marL="0" lvl="0" indent="0" algn="ctr" defTabSz="57785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pt-BR" sz="1200" b="1" dirty="0">
                  <a:latin typeface="Calibri" panose="020F0502020204030204"/>
                </a:rPr>
                <a:t>Coord. Técnico</a:t>
              </a:r>
              <a:endParaRPr lang="pt-BR" sz="1200" b="1" kern="1200" dirty="0"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7" name="Imagem 96">
            <a:extLst>
              <a:ext uri="{FF2B5EF4-FFF2-40B4-BE49-F238E27FC236}">
                <a16:creationId xmlns:a16="http://schemas.microsoft.com/office/drawing/2014/main" id="{9CCD7DEF-8FD7-44A8-BBEA-F266A63600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67" y="5246530"/>
            <a:ext cx="753067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15B9908C-1431-4CFB-A716-82ACBEBD90B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64" y="5203979"/>
            <a:ext cx="636429" cy="72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5" name="Retângulo 114">
            <a:extLst>
              <a:ext uri="{FF2B5EF4-FFF2-40B4-BE49-F238E27FC236}">
                <a16:creationId xmlns:a16="http://schemas.microsoft.com/office/drawing/2014/main" id="{29667F54-4AB4-4865-9589-064A3074C1C4}"/>
              </a:ext>
            </a:extLst>
          </p:cNvPr>
          <p:cNvSpPr/>
          <p:nvPr/>
        </p:nvSpPr>
        <p:spPr>
          <a:xfrm>
            <a:off x="2466012" y="4357460"/>
            <a:ext cx="1569793" cy="77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F5421D09-CD5F-4E09-A994-A462824EBB90}"/>
              </a:ext>
            </a:extLst>
          </p:cNvPr>
          <p:cNvSpPr txBox="1"/>
          <p:nvPr/>
        </p:nvSpPr>
        <p:spPr>
          <a:xfrm>
            <a:off x="2606414" y="1718495"/>
            <a:ext cx="1328565" cy="5493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</a:pPr>
            <a:r>
              <a:rPr lang="pt-BR" sz="1200" b="1" dirty="0"/>
              <a:t>PROF. MARCEL</a:t>
            </a:r>
            <a:endParaRPr lang="pt-BR" sz="1200" b="1" kern="1200" dirty="0">
              <a:latin typeface="Calibri" panose="020F0502020204030204"/>
              <a:ea typeface="+mn-ea"/>
              <a:cs typeface="+mn-cs"/>
            </a:endParaRPr>
          </a:p>
          <a:p>
            <a:pPr marL="0" lvl="0" indent="0" algn="ctr" defTabSz="57785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1200" b="1" kern="1200" dirty="0">
                <a:latin typeface="Calibri" panose="020F0502020204030204"/>
                <a:ea typeface="+mn-ea"/>
                <a:cs typeface="+mn-cs"/>
              </a:rPr>
              <a:t>Diretor</a:t>
            </a:r>
          </a:p>
        </p:txBody>
      </p:sp>
    </p:spTree>
    <p:extLst>
      <p:ext uri="{BB962C8B-B14F-4D97-AF65-F5344CB8AC3E}">
        <p14:creationId xmlns:p14="http://schemas.microsoft.com/office/powerpoint/2010/main" val="38058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77527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CAI – Curso de Aprendizagem Industrial - GRATUITO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169548" y="2540670"/>
            <a:ext cx="468440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50000"/>
              </a:spcBef>
            </a:pPr>
            <a:r>
              <a:rPr lang="en-US" altLang="pt-BR" sz="1600" b="1" dirty="0">
                <a:solidFill>
                  <a:srgbClr val="FF0000"/>
                </a:solidFill>
                <a:latin typeface="Verdana" pitchFamily="34" charset="0"/>
              </a:rPr>
              <a:t>Pré-Requisito: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dirty="0">
                <a:latin typeface="Verdana" pitchFamily="34" charset="0"/>
              </a:rPr>
              <a:t>De 14 a 24 anos incompletos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dirty="0">
                <a:latin typeface="Verdana" pitchFamily="34" charset="0"/>
              </a:rPr>
              <a:t>Ensino Fundamental Concluído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b="1" dirty="0">
                <a:latin typeface="Verdana" pitchFamily="34" charset="0"/>
              </a:rPr>
              <a:t>Período de Matrícula: Vide Edital</a:t>
            </a:r>
            <a:endParaRPr lang="en-US" altLang="pt-BR" sz="1600" dirty="0">
              <a:latin typeface="Verdana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90050" y="2132856"/>
            <a:ext cx="358944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pt-BR" sz="16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 Areas - 66 Cursos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Alimentos e Bebidas;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Automotiva; 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Construção Civil;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Couros e Calçados;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Eletroeletrônica;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Gestão; 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Gráficas e Editorial;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Madeira e Mobiliário;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Metalmecânica;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Tecnologia da Informação; Refrigeração e Climatização; Têxtil e Vestuário.</a:t>
            </a:r>
            <a:endParaRPr lang="en-US" altLang="pt-BR" sz="1600" dirty="0">
              <a:latin typeface="Verdana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12344" y="980728"/>
            <a:ext cx="452565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 typeface="Arial" pitchFamily="34" charset="0"/>
              <a:buChar char="•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Mecânico de usinagem;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Eletricista de manutenção;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Mecânico automobilístico;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Ferramenteiro de moldes plásticos;</a:t>
            </a:r>
            <a:endParaRPr lang="en-US" altLang="pt-BR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551328" y="1196752"/>
            <a:ext cx="20955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Nossos Cursos:</a:t>
            </a:r>
          </a:p>
          <a:p>
            <a:pPr eaLnBrk="1" hangingPunct="1"/>
            <a:endParaRPr lang="pt-BR" alt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06110"/>
            <a:ext cx="1112168" cy="584748"/>
          </a:xfrm>
          <a:prstGeom prst="rect">
            <a:avLst/>
          </a:prstGeom>
        </p:spPr>
      </p:pic>
      <p:pic>
        <p:nvPicPr>
          <p:cNvPr id="12" name="Picture 4" descr="CT569 - Mecânica de Aut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52" y="4025682"/>
            <a:ext cx="3651872" cy="237700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C5369CA-2AB1-488B-B902-1F484EA22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6B41B57-0D4F-4C49-933D-632F035C0B0C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22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4835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CT – Curso Técnico - GRATUITO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169548" y="2492896"/>
            <a:ext cx="468440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50000"/>
              </a:spcBef>
            </a:pPr>
            <a:r>
              <a:rPr lang="en-US" altLang="pt-BR" sz="1600" b="1" dirty="0">
                <a:solidFill>
                  <a:srgbClr val="FF0000"/>
                </a:solidFill>
                <a:latin typeface="Verdana" pitchFamily="34" charset="0"/>
              </a:rPr>
              <a:t>Pré-Requisito: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dirty="0">
                <a:latin typeface="Verdana" pitchFamily="34" charset="0"/>
              </a:rPr>
              <a:t>2º Ano do Ensino Médio ou 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dirty="0">
                <a:latin typeface="Verdana" pitchFamily="34" charset="0"/>
              </a:rPr>
              <a:t>Ensino Médio Concluido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pt-BR" sz="1600" b="1" dirty="0">
                <a:solidFill>
                  <a:srgbClr val="000000"/>
                </a:solidFill>
                <a:latin typeface="Verdana" pitchFamily="34" charset="0"/>
              </a:rPr>
              <a:t>Período de Matrícula: Vide Edital</a:t>
            </a:r>
          </a:p>
          <a:p>
            <a:pPr lvl="1" eaLnBrk="1" hangingPunct="1">
              <a:spcBef>
                <a:spcPct val="50000"/>
              </a:spcBef>
            </a:pPr>
            <a:endParaRPr lang="en-US" altLang="pt-BR" sz="1600" dirty="0">
              <a:latin typeface="Verdana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90050" y="2099394"/>
            <a:ext cx="358944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pt-BR" sz="16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24 Areas - 50 Cursos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Alimentos e Bebidas;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Automação;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Automotiva; 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Construção Civil;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Couros e Calçados;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Eletroeletrônica;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Energia, Gestão; 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Gráficas e Editorial;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Informática;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Madeira e Mobiliário;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Metalmecânica;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Plásticos; Química; Refrigeração; Telecomunicações e Correios; </a:t>
            </a:r>
          </a:p>
          <a:p>
            <a:pPr eaLnBrk="1" hangingPunct="1">
              <a:spcBef>
                <a:spcPct val="20000"/>
              </a:spcBef>
            </a:pPr>
            <a:r>
              <a:rPr lang="pt-BR" altLang="pt-BR" sz="1600" dirty="0">
                <a:latin typeface="Verdana" pitchFamily="34" charset="0"/>
              </a:rPr>
              <a:t>Têxtil e Vestuário.</a:t>
            </a:r>
            <a:endParaRPr lang="en-US" altLang="pt-BR" sz="1600" dirty="0">
              <a:latin typeface="Verdana" pitchFamily="34" charset="0"/>
            </a:endParaRPr>
          </a:p>
        </p:txBody>
      </p:sp>
      <p:pic>
        <p:nvPicPr>
          <p:cNvPr id="7" name="Picture 4" descr="Área Técnica Mec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48" y="4421361"/>
            <a:ext cx="4434900" cy="20462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96320" y="836712"/>
            <a:ext cx="4030663" cy="142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388"/>
              </a:spcBef>
              <a:buFont typeface="Arial" charset="0"/>
              <a:buChar char="•"/>
            </a:pPr>
            <a:r>
              <a:rPr lang="pt-BR" altLang="pt-BR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Técnico em Mecatrônica;</a:t>
            </a:r>
            <a:endParaRPr lang="pt-BR" alt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pt-BR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Técnico em Manut. de Equipamentos Biomédicos;</a:t>
            </a:r>
            <a:endParaRPr lang="pt-BR" alt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ts val="388"/>
              </a:spcBef>
              <a:buFont typeface="Arial" charset="0"/>
              <a:buChar char="•"/>
            </a:pPr>
            <a:r>
              <a:rPr lang="pt-BR" altLang="pt-BR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Técnico em Mecânica;</a:t>
            </a:r>
            <a:endParaRPr lang="pt-BR" alt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ts val="388"/>
              </a:spcBef>
              <a:buFont typeface="Arial" charset="0"/>
              <a:buChar char="•"/>
            </a:pPr>
            <a:r>
              <a:rPr lang="pt-BR" altLang="pt-BR" sz="16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Técnico em Eletroeletrônica;</a:t>
            </a:r>
            <a:endParaRPr lang="en-US" altLang="pt-BR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604248" y="1196752"/>
            <a:ext cx="21675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Nossos Cursos:</a:t>
            </a:r>
          </a:p>
          <a:p>
            <a:pPr eaLnBrk="1" hangingPunct="1"/>
            <a:endParaRPr lang="pt-BR" alt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44" y="1103028"/>
            <a:ext cx="1112168" cy="5847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1761C1D-7170-4625-8F63-125BACA73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3593BA8-737C-42D1-A004-A5AD945079AB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87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aixaDeTexto 2"/>
          <p:cNvSpPr txBox="1">
            <a:spLocks noChangeArrowheads="1"/>
          </p:cNvSpPr>
          <p:nvPr/>
        </p:nvSpPr>
        <p:spPr bwMode="auto">
          <a:xfrm>
            <a:off x="0" y="115888"/>
            <a:ext cx="53966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000000"/>
                </a:solidFill>
                <a:latin typeface="Myriad Pro Light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2300" b="1" dirty="0">
                <a:solidFill>
                  <a:srgbClr val="FF0000"/>
                </a:solidFill>
              </a:rPr>
              <a:t>CST – Curso Superior de Tecnologia</a:t>
            </a:r>
          </a:p>
        </p:txBody>
      </p:sp>
      <p:sp>
        <p:nvSpPr>
          <p:cNvPr id="12" name="CaixaDeTexto 8"/>
          <p:cNvSpPr txBox="1">
            <a:spLocks noChangeArrowheads="1"/>
          </p:cNvSpPr>
          <p:nvPr/>
        </p:nvSpPr>
        <p:spPr bwMode="auto">
          <a:xfrm>
            <a:off x="441100" y="5608960"/>
            <a:ext cx="51132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100" dirty="0">
                <a:latin typeface="Calibri" pitchFamily="34" charset="0"/>
              </a:rPr>
              <a:t>*</a:t>
            </a:r>
            <a:r>
              <a:rPr lang="pt-BR" altLang="pt-BR" sz="1200" dirty="0">
                <a:latin typeface="Calibri" pitchFamily="34" charset="0"/>
              </a:rPr>
              <a:t>Cursos autorizados pelo Conselho Regional do SENAI, em novembro de 2011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156176" y="2998472"/>
            <a:ext cx="2720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1600" b="1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Tecnólogo em Automação Industrial</a:t>
            </a: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6640410" y="1268760"/>
            <a:ext cx="16318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Nosso Curso</a:t>
            </a:r>
          </a:p>
        </p:txBody>
      </p:sp>
      <p:sp>
        <p:nvSpPr>
          <p:cNvPr id="16" name="CaixaDeTexto 15"/>
          <p:cNvSpPr txBox="1">
            <a:spLocks noChangeArrowheads="1"/>
          </p:cNvSpPr>
          <p:nvPr/>
        </p:nvSpPr>
        <p:spPr bwMode="auto">
          <a:xfrm>
            <a:off x="6592292" y="3882951"/>
            <a:ext cx="17280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4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Pós Graduação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7200"/>
            <a:ext cx="5635462" cy="4680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0254" y="1933990"/>
            <a:ext cx="1112168" cy="584748"/>
          </a:xfrm>
          <a:prstGeom prst="rect">
            <a:avLst/>
          </a:prstGeom>
        </p:spPr>
      </p:pic>
      <p:sp>
        <p:nvSpPr>
          <p:cNvPr id="20" name="CaixaDeTexto 19"/>
          <p:cNvSpPr txBox="1">
            <a:spLocks noChangeArrowheads="1"/>
          </p:cNvSpPr>
          <p:nvPr/>
        </p:nvSpPr>
        <p:spPr bwMode="auto">
          <a:xfrm>
            <a:off x="6254975" y="4223865"/>
            <a:ext cx="2447925" cy="184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pt-BR" altLang="pt-BR" sz="1600" b="1" dirty="0"/>
              <a:t>Automação e Controle</a:t>
            </a:r>
            <a:endParaRPr lang="pt-BR" altLang="pt-BR" sz="14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pt-BR" altLang="pt-BR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Eficiência Energética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14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IoT</a:t>
            </a:r>
            <a:endParaRPr lang="pt-BR" altLang="pt-BR" sz="14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endParaRPr lang="pt-BR" altLang="pt-BR" sz="1600" b="1" dirty="0"/>
          </a:p>
          <a:p>
            <a:pPr algn="ctr" eaLnBrk="1" hangingPunct="1">
              <a:lnSpc>
                <a:spcPct val="150000"/>
              </a:lnSpc>
            </a:pPr>
            <a:endParaRPr lang="pt-BR" alt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DC2BB1D-07B5-4650-A605-D0054B35D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96704"/>
            <a:ext cx="2184001" cy="936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8295C3EA-BBF2-443D-A01B-F8BEF3F8DF7E}"/>
              </a:ext>
            </a:extLst>
          </p:cNvPr>
          <p:cNvSpPr/>
          <p:nvPr/>
        </p:nvSpPr>
        <p:spPr>
          <a:xfrm>
            <a:off x="-27153" y="836712"/>
            <a:ext cx="206665" cy="5184576"/>
          </a:xfrm>
          <a:prstGeom prst="rect">
            <a:avLst/>
          </a:prstGeom>
          <a:solidFill>
            <a:srgbClr val="DD213C"/>
          </a:solidFill>
          <a:ln>
            <a:solidFill>
              <a:srgbClr val="B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9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Máscara_0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lides_Powerpoi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MASCARA-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Slides_Powerpoi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Máscara_0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736</Words>
  <Application>Microsoft Office PowerPoint</Application>
  <PresentationFormat>Apresentação na tela (4:3)</PresentationFormat>
  <Paragraphs>165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10</vt:i4>
      </vt:variant>
      <vt:variant>
        <vt:lpstr>Títulos de slides</vt:lpstr>
      </vt:variant>
      <vt:variant>
        <vt:i4>21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Constantia</vt:lpstr>
      <vt:lpstr>Myriad Pro Light</vt:lpstr>
      <vt:lpstr>Tahoma</vt:lpstr>
      <vt:lpstr>Times New Roman</vt:lpstr>
      <vt:lpstr>Verdana</vt:lpstr>
      <vt:lpstr>Wingdings</vt:lpstr>
      <vt:lpstr>Personalizar design</vt:lpstr>
      <vt:lpstr>1_Personalizar design</vt:lpstr>
      <vt:lpstr>2_Personalizar design</vt:lpstr>
      <vt:lpstr>3_Personalizar design</vt:lpstr>
      <vt:lpstr>Slides_Powerpoint</vt:lpstr>
      <vt:lpstr>Office Theme</vt:lpstr>
      <vt:lpstr>1_MASCARA-01</vt:lpstr>
      <vt:lpstr>1_Slides_Powerpoint</vt:lpstr>
      <vt:lpstr>Máscara_07</vt:lpstr>
      <vt:lpstr>1_Máscara_07</vt:lpstr>
      <vt:lpstr>Apresentação do PowerPoint</vt:lpstr>
      <vt:lpstr>Apresentação do PowerPoint</vt:lpstr>
      <vt:lpstr>SERVIÇO NACIONAL DE APRENDIZAGEM INDUSTRIAL  O SENAI é uma entidade de direito privado mantida pela indústria.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Douglas Dos Reis</cp:lastModifiedBy>
  <cp:revision>113</cp:revision>
  <dcterms:created xsi:type="dcterms:W3CDTF">2015-02-11T11:24:43Z</dcterms:created>
  <dcterms:modified xsi:type="dcterms:W3CDTF">2023-08-03T18:53:33Z</dcterms:modified>
</cp:coreProperties>
</file>